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2"/>
  </p:notesMasterIdLst>
  <p:sldIdLst>
    <p:sldId id="256" r:id="rId2"/>
    <p:sldId id="311" r:id="rId3"/>
    <p:sldId id="257" r:id="rId4"/>
    <p:sldId id="263" r:id="rId5"/>
    <p:sldId id="259" r:id="rId6"/>
    <p:sldId id="310" r:id="rId7"/>
    <p:sldId id="261" r:id="rId8"/>
    <p:sldId id="262"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y 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132"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5-26T10:16:10.282" idx="1">
    <p:pos x="454" y="1533"/>
    <p:text>补充其他活动</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aaa6751e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aaa6751e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aaa6751e1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aaa6751e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Hypeledger</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Bootcamp Hong Kong</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2019 March</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hyperlink" Target="https://wiki.hyperledger.org/display/TWGC/Collaborations+and+Scenarios" TargetMode="External"/><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iki.hyperledger.org/display/TWGC/i18n+and+Education" TargetMode="External"/><Relationship Id="rId5" Type="http://schemas.openxmlformats.org/officeDocument/2006/relationships/image" Target="../media/image7.png"/><Relationship Id="rId4" Type="http://schemas.openxmlformats.org/officeDocument/2006/relationships/hyperlink" Target="https://wiki.hyperledger.org/display/TWGC/Development+and+Innovation" TargetMode="Externa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wiki.hyperledger.org/display/TWGC/Events+Organization" TargetMode="External"/><Relationship Id="rId4" Type="http://schemas.openxmlformats.org/officeDocument/2006/relationships/image" Target="../media/image11.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iki.hyperledger.org/display/TWGC/Development+and+Innovation"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2257" y="0"/>
            <a:ext cx="9139487" cy="5143500"/>
          </a:xfrm>
          <a:prstGeom prst="rect">
            <a:avLst/>
          </a:prstGeom>
          <a:noFill/>
          <a:ln>
            <a:noFill/>
          </a:ln>
        </p:spPr>
      </p:pic>
      <p:sp>
        <p:nvSpPr>
          <p:cNvPr id="177" name="Google Shape;177;p1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b="0">
                <a:solidFill>
                  <a:srgbClr val="FFFFFF"/>
                </a:solidFill>
                <a:latin typeface="Arial"/>
                <a:ea typeface="Arial"/>
                <a:cs typeface="Arial"/>
                <a:sym typeface="Arial"/>
              </a:rPr>
              <a:t>Hyperledger</a:t>
            </a:r>
            <a:endParaRPr sz="4000" b="0">
              <a:solidFill>
                <a:srgbClr val="FFFFFF"/>
              </a:solidFill>
              <a:latin typeface="Arial"/>
              <a:ea typeface="Arial"/>
              <a:cs typeface="Arial"/>
              <a:sym typeface="Arial"/>
            </a:endParaRPr>
          </a:p>
          <a:p>
            <a:pPr marL="0" lvl="0" indent="0" algn="l" rtl="0">
              <a:spcBef>
                <a:spcPts val="0"/>
              </a:spcBef>
              <a:spcAft>
                <a:spcPts val="0"/>
              </a:spcAft>
              <a:buNone/>
            </a:pPr>
            <a:r>
              <a:rPr lang="en-GB" sz="3700" b="0">
                <a:solidFill>
                  <a:srgbClr val="FFFFFF"/>
                </a:solidFill>
                <a:latin typeface="Arial"/>
                <a:ea typeface="Arial"/>
                <a:cs typeface="Arial"/>
                <a:sym typeface="Arial"/>
              </a:rPr>
              <a:t>Technical Working Group China</a:t>
            </a:r>
            <a:endParaRPr sz="4500">
              <a:solidFill>
                <a:srgbClr val="FFFFFF"/>
              </a:solidFill>
            </a:endParaRPr>
          </a:p>
        </p:txBody>
      </p:sp>
      <p:sp>
        <p:nvSpPr>
          <p:cNvPr id="178" name="Google Shape;178;p18"/>
          <p:cNvSpPr txBox="1">
            <a:spLocks noGrp="1"/>
          </p:cNvSpPr>
          <p:nvPr>
            <p:ph type="subTitle" idx="1"/>
          </p:nvPr>
        </p:nvSpPr>
        <p:spPr>
          <a:xfrm>
            <a:off x="729452" y="2875325"/>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FFFFFF"/>
                </a:solidFill>
              </a:rPr>
              <a:t>2021.5</a:t>
            </a:r>
            <a:endParaRPr sz="1400" b="1">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Google Shape;1545;p49"/>
          <p:cNvSpPr txBox="1"/>
          <p:nvPr/>
        </p:nvSpPr>
        <p:spPr>
          <a:xfrm>
            <a:off x="630950" y="407500"/>
            <a:ext cx="7541401" cy="553915"/>
          </a:xfrm>
          <a:prstGeom prst="rect">
            <a:avLst/>
          </a:prstGeom>
          <a:ln w="12700">
            <a:miter/>
          </a:ln>
        </p:spPr>
        <p:txBody>
          <a:bodyPr lIns="91399" tIns="91399" rIns="91399" bIns="91399">
            <a:spAutoFit/>
          </a:bodyPr>
          <a:lstStyle>
            <a:lvl1pPr lvl="0">
              <a:defRPr sz="2800" b="1">
                <a:solidFill>
                  <a:srgbClr val="414042"/>
                </a:solidFill>
                <a:latin typeface="Proxima Nova"/>
                <a:ea typeface="Proxima Nova"/>
              </a:defRPr>
            </a:lvl1pPr>
          </a:lstStyle>
          <a:p>
            <a:r>
              <a:rPr lang="en-CN" sz="2400" dirty="0"/>
              <a:t>中国技术工作组</a:t>
            </a:r>
            <a:r>
              <a:rPr lang="en-US" sz="2400" dirty="0"/>
              <a:t>TWGC</a:t>
            </a:r>
            <a:endParaRPr sz="2400" dirty="0"/>
          </a:p>
        </p:txBody>
      </p:sp>
      <p:sp>
        <p:nvSpPr>
          <p:cNvPr id="1873" name="Google Shape;1565;p49"/>
          <p:cNvSpPr txBox="1"/>
          <p:nvPr/>
        </p:nvSpPr>
        <p:spPr>
          <a:xfrm>
            <a:off x="630950" y="845502"/>
            <a:ext cx="2806762" cy="392332"/>
          </a:xfrm>
          <a:prstGeom prst="rect">
            <a:avLst/>
          </a:prstGeom>
          <a:ln w="12700">
            <a:miter/>
          </a:ln>
        </p:spPr>
        <p:txBody>
          <a:bodyPr wrap="square" lIns="91399" tIns="91399" rIns="91399" bIns="91399">
            <a:spAutoFit/>
          </a:bodyPr>
          <a:lstStyle>
            <a:lvl1pPr lvl="0">
              <a:defRPr sz="1600">
                <a:solidFill>
                  <a:srgbClr val="888888"/>
                </a:solidFill>
              </a:defRPr>
            </a:lvl1pPr>
          </a:lstStyle>
          <a:p>
            <a:r>
              <a:rPr lang="en-US" sz="1350" dirty="0" err="1"/>
              <a:t>连接中国社区与国际社区的桥梁</a:t>
            </a:r>
            <a:endParaRPr sz="1350" dirty="0"/>
          </a:p>
        </p:txBody>
      </p:sp>
      <p:sp>
        <p:nvSpPr>
          <p:cNvPr id="5" name="Content Placeholder 2">
            <a:extLst>
              <a:ext uri="{FF2B5EF4-FFF2-40B4-BE49-F238E27FC236}">
                <a16:creationId xmlns:a16="http://schemas.microsoft.com/office/drawing/2014/main" id="{C2FCE9F3-F0D6-DD4E-A02B-65E9EAA8F91E}"/>
              </a:ext>
            </a:extLst>
          </p:cNvPr>
          <p:cNvSpPr txBox="1">
            <a:spLocks/>
          </p:cNvSpPr>
          <p:nvPr/>
        </p:nvSpPr>
        <p:spPr>
          <a:xfrm>
            <a:off x="628650" y="1369219"/>
            <a:ext cx="3943350" cy="3263504"/>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14313" indent="-214313" algn="l">
              <a:buFont typeface="Arial" panose="020B0604020202020204" pitchFamily="34" charset="0"/>
              <a:buChar char="•"/>
            </a:pPr>
            <a:r>
              <a:rPr lang="en-US" altLang="zh-CN" sz="1200" dirty="0">
                <a:latin typeface="Microsoft YaHei Light" panose="020B0502040204020203" pitchFamily="34" charset="-122"/>
                <a:ea typeface="Microsoft YaHei Light" panose="020B0502040204020203" pitchFamily="34" charset="-122"/>
              </a:rPr>
              <a:t>2016</a:t>
            </a:r>
            <a:r>
              <a:rPr lang="zh-CN" altLang="en-US" sz="1200" dirty="0">
                <a:latin typeface="Microsoft YaHei Light" panose="020B0502040204020203" pitchFamily="34" charset="-122"/>
                <a:ea typeface="Microsoft YaHei Light" panose="020B0502040204020203" pitchFamily="34" charset="-122"/>
              </a:rPr>
              <a:t>年</a:t>
            </a:r>
            <a:r>
              <a:rPr lang="en-US" altLang="zh-CN" sz="1200" dirty="0">
                <a:latin typeface="Microsoft YaHei Light" panose="020B0502040204020203" pitchFamily="34" charset="-122"/>
                <a:ea typeface="Microsoft YaHei Light" panose="020B0502040204020203" pitchFamily="34" charset="-122"/>
              </a:rPr>
              <a:t>12</a:t>
            </a:r>
            <a:r>
              <a:rPr lang="zh-CN" altLang="en-US" sz="1200" dirty="0">
                <a:latin typeface="Microsoft YaHei Light" panose="020B0502040204020203" pitchFamily="34" charset="-122"/>
                <a:ea typeface="Microsoft YaHei Light" panose="020B0502040204020203" pitchFamily="34" charset="-122"/>
              </a:rPr>
              <a:t>月成立</a:t>
            </a:r>
            <a:endParaRPr lang="en-CN" sz="1200" dirty="0">
              <a:latin typeface="Microsoft YaHei Light" panose="020B0502040204020203" pitchFamily="34" charset="-122"/>
              <a:ea typeface="Microsoft YaHei Light" panose="020B0502040204020203" pitchFamily="34" charset="-122"/>
            </a:endParaRPr>
          </a:p>
          <a:p>
            <a:pPr marL="214313" indent="-214313" algn="l">
              <a:buFont typeface="Arial" panose="020B0604020202020204" pitchFamily="34" charset="0"/>
              <a:buChar char="•"/>
            </a:pPr>
            <a:r>
              <a:rPr lang="en-CN" sz="1200" dirty="0">
                <a:latin typeface="Microsoft YaHei Light" panose="020B0502040204020203" pitchFamily="34" charset="-122"/>
                <a:ea typeface="Microsoft YaHei Light" panose="020B0502040204020203" pitchFamily="34" charset="-122"/>
              </a:rPr>
              <a:t>双周三晚上例会</a:t>
            </a:r>
            <a:r>
              <a:rPr lang="zh-CN" altLang="en-US" sz="1200" dirty="0">
                <a:latin typeface="Microsoft YaHei Light" panose="020B0502040204020203" pitchFamily="34" charset="-122"/>
                <a:ea typeface="Microsoft YaHei Light" panose="020B0502040204020203" pitchFamily="34" charset="-122"/>
              </a:rPr>
              <a:t> </a:t>
            </a:r>
            <a:r>
              <a:rPr lang="en-US" altLang="zh-CN" sz="1200" dirty="0">
                <a:latin typeface="Microsoft YaHei Light" panose="020B0502040204020203" pitchFamily="34" charset="-122"/>
                <a:ea typeface="Microsoft YaHei Light" panose="020B0502040204020203" pitchFamily="34" charset="-122"/>
              </a:rPr>
              <a:t>Bi-weekly</a:t>
            </a:r>
            <a:r>
              <a:rPr lang="zh-CN" altLang="en-US" sz="1200" dirty="0">
                <a:latin typeface="Microsoft YaHei Light" panose="020B0502040204020203" pitchFamily="34" charset="-122"/>
                <a:ea typeface="Microsoft YaHei Light" panose="020B0502040204020203" pitchFamily="34" charset="-122"/>
              </a:rPr>
              <a:t> </a:t>
            </a:r>
            <a:r>
              <a:rPr lang="en-US" altLang="zh-CN" sz="1200" dirty="0">
                <a:latin typeface="Microsoft YaHei Light" panose="020B0502040204020203" pitchFamily="34" charset="-122"/>
                <a:ea typeface="Microsoft YaHei Light" panose="020B0502040204020203" pitchFamily="34" charset="-122"/>
              </a:rPr>
              <a:t>Meeting</a:t>
            </a:r>
          </a:p>
          <a:p>
            <a:pPr marL="214313" indent="-214313" algn="l">
              <a:buFont typeface="Arial" panose="020B0604020202020204" pitchFamily="34" charset="0"/>
              <a:buChar char="•"/>
            </a:pPr>
            <a:r>
              <a:rPr lang="en-US" sz="1200" dirty="0" err="1">
                <a:latin typeface="Microsoft YaHei Light" panose="020B0502040204020203" pitchFamily="34" charset="-122"/>
                <a:ea typeface="Microsoft YaHei Light" panose="020B0502040204020203" pitchFamily="34" charset="-122"/>
              </a:rPr>
              <a:t>技术小组</a:t>
            </a:r>
            <a:r>
              <a:rPr lang="zh-CN" altLang="en-US" sz="1200" dirty="0">
                <a:latin typeface="Microsoft YaHei Light" panose="020B0502040204020203" pitchFamily="34" charset="-122"/>
                <a:ea typeface="Microsoft YaHei Light" panose="020B0502040204020203" pitchFamily="34" charset="-122"/>
              </a:rPr>
              <a:t> </a:t>
            </a:r>
            <a:r>
              <a:rPr lang="en-US" altLang="zh-CN" sz="1200" dirty="0">
                <a:latin typeface="Microsoft YaHei Light" panose="020B0502040204020203" pitchFamily="34" charset="-122"/>
                <a:ea typeface="Microsoft YaHei Light" panose="020B0502040204020203" pitchFamily="34" charset="-122"/>
              </a:rPr>
              <a:t>Squads</a:t>
            </a:r>
          </a:p>
          <a:p>
            <a:pPr marL="557213" lvl="1" indent="-214313" algn="l">
              <a:buFont typeface="Arial" panose="020B0604020202020204" pitchFamily="34" charset="0"/>
              <a:buChar char="•"/>
            </a:pPr>
            <a:r>
              <a:rPr lang="en-US" sz="900" dirty="0" err="1">
                <a:latin typeface="Microsoft YaHei Light" panose="020B0502040204020203" pitchFamily="34" charset="-122"/>
                <a:ea typeface="Microsoft YaHei Light" panose="020B0502040204020203" pitchFamily="34" charset="-122"/>
              </a:rPr>
              <a:t>国密组</a:t>
            </a:r>
            <a:endParaRPr lang="en-US" sz="900" dirty="0">
              <a:latin typeface="Microsoft YaHei Light" panose="020B0502040204020203" pitchFamily="34" charset="-122"/>
              <a:ea typeface="Microsoft YaHei Light" panose="020B0502040204020203" pitchFamily="34" charset="-122"/>
            </a:endParaRPr>
          </a:p>
          <a:p>
            <a:pPr marL="557213" lvl="1" indent="-214313" algn="l">
              <a:buFont typeface="Arial" panose="020B0604020202020204" pitchFamily="34" charset="0"/>
              <a:buChar char="•"/>
            </a:pPr>
            <a:r>
              <a:rPr lang="zh-CN" altLang="en-US" sz="900" dirty="0">
                <a:latin typeface="Microsoft YaHei Light" panose="020B0502040204020203" pitchFamily="34" charset="-122"/>
                <a:ea typeface="Microsoft YaHei Light" panose="020B0502040204020203" pitchFamily="34" charset="-122"/>
              </a:rPr>
              <a:t>性能组</a:t>
            </a:r>
            <a:endParaRPr lang="en-US" altLang="zh-CN" sz="900" dirty="0">
              <a:latin typeface="Microsoft YaHei Light" panose="020B0502040204020203" pitchFamily="34" charset="-122"/>
              <a:ea typeface="Microsoft YaHei Light" panose="020B0502040204020203" pitchFamily="34" charset="-122"/>
            </a:endParaRPr>
          </a:p>
          <a:p>
            <a:pPr marL="557213" lvl="1" indent="-214313" algn="l">
              <a:buFont typeface="Arial" panose="020B0604020202020204" pitchFamily="34" charset="0"/>
              <a:buChar char="•"/>
            </a:pPr>
            <a:r>
              <a:rPr lang="zh-CN" altLang="en-US" sz="900" dirty="0">
                <a:latin typeface="Microsoft YaHei Light" panose="020B0502040204020203" pitchFamily="34" charset="-122"/>
                <a:ea typeface="Microsoft YaHei Light" panose="020B0502040204020203" pitchFamily="34" charset="-122"/>
              </a:rPr>
              <a:t>国际化与教育组 （</a:t>
            </a:r>
            <a:r>
              <a:rPr lang="en-US" altLang="zh-CN" sz="900" dirty="0">
                <a:latin typeface="Microsoft YaHei Light" panose="020B0502040204020203" pitchFamily="34" charset="-122"/>
                <a:ea typeface="Microsoft YaHei Light" panose="020B0502040204020203" pitchFamily="34" charset="-122"/>
              </a:rPr>
              <a:t>Hyperledger</a:t>
            </a:r>
            <a:r>
              <a:rPr lang="zh-CN" altLang="en-US" sz="900" dirty="0">
                <a:latin typeface="Microsoft YaHei Light" panose="020B0502040204020203" pitchFamily="34" charset="-122"/>
                <a:ea typeface="Microsoft YaHei Light" panose="020B0502040204020203" pitchFamily="34" charset="-122"/>
              </a:rPr>
              <a:t>的第一个</a:t>
            </a:r>
            <a:r>
              <a:rPr lang="en-US" altLang="zh-CN" sz="900" dirty="0">
                <a:latin typeface="Microsoft YaHei Light" panose="020B0502040204020203" pitchFamily="34" charset="-122"/>
                <a:ea typeface="Microsoft YaHei Light" panose="020B0502040204020203" pitchFamily="34" charset="-122"/>
              </a:rPr>
              <a:t>i18n</a:t>
            </a:r>
            <a:r>
              <a:rPr lang="zh-CN" altLang="en-US" sz="900" dirty="0">
                <a:latin typeface="Microsoft YaHei Light" panose="020B0502040204020203" pitchFamily="34" charset="-122"/>
                <a:ea typeface="Microsoft YaHei Light" panose="020B0502040204020203" pitchFamily="34" charset="-122"/>
              </a:rPr>
              <a:t>工作组）</a:t>
            </a:r>
            <a:endParaRPr lang="en-US" altLang="zh-CN" sz="900" dirty="0">
              <a:latin typeface="Microsoft YaHei Light" panose="020B0502040204020203" pitchFamily="34" charset="-122"/>
              <a:ea typeface="Microsoft YaHei Light" panose="020B0502040204020203" pitchFamily="34" charset="-122"/>
            </a:endParaRPr>
          </a:p>
          <a:p>
            <a:pPr marL="214313" indent="-214313" algn="l">
              <a:buFont typeface="Arial" panose="020B0604020202020204" pitchFamily="34" charset="0"/>
              <a:buChar char="•"/>
            </a:pPr>
            <a:r>
              <a:rPr lang="zh-CN" altLang="en-US" sz="1200" dirty="0">
                <a:latin typeface="Microsoft YaHei Light" panose="020B0502040204020203" pitchFamily="34" charset="-122"/>
                <a:ea typeface="Microsoft YaHei Light" panose="020B0502040204020203" pitchFamily="34" charset="-122"/>
              </a:rPr>
              <a:t>联络方式：邮件列表</a:t>
            </a:r>
            <a:r>
              <a:rPr lang="en-US" altLang="zh-CN" sz="1200" dirty="0">
                <a:latin typeface="Microsoft YaHei Light" panose="020B0502040204020203" pitchFamily="34" charset="-122"/>
                <a:ea typeface="Microsoft YaHei Light" panose="020B0502040204020203" pitchFamily="34" charset="-122"/>
              </a:rPr>
              <a:t>/</a:t>
            </a:r>
            <a:r>
              <a:rPr lang="en-US" altLang="zh-CN" sz="1200" dirty="0" err="1">
                <a:latin typeface="Microsoft YaHei Light" panose="020B0502040204020203" pitchFamily="34" charset="-122"/>
                <a:ea typeface="Microsoft YaHei Light" panose="020B0502040204020203" pitchFamily="34" charset="-122"/>
              </a:rPr>
              <a:t>Rocket.Chat</a:t>
            </a:r>
            <a:r>
              <a:rPr lang="en-US" altLang="zh-CN" sz="1200" dirty="0">
                <a:latin typeface="Microsoft YaHei Light" panose="020B0502040204020203" pitchFamily="34" charset="-122"/>
                <a:ea typeface="Microsoft YaHei Light" panose="020B0502040204020203" pitchFamily="34" charset="-122"/>
              </a:rPr>
              <a:t>/</a:t>
            </a:r>
            <a:r>
              <a:rPr lang="zh-CN" altLang="en-US" sz="1200" dirty="0">
                <a:latin typeface="Microsoft YaHei Light" panose="020B0502040204020203" pitchFamily="34" charset="-122"/>
                <a:ea typeface="Microsoft YaHei Light" panose="020B0502040204020203" pitchFamily="34" charset="-122"/>
              </a:rPr>
              <a:t>微信群</a:t>
            </a:r>
            <a:endParaRPr lang="en-US" altLang="zh-CN" sz="1200" dirty="0">
              <a:latin typeface="Microsoft YaHei Light" panose="020B0502040204020203" pitchFamily="34" charset="-122"/>
              <a:ea typeface="Microsoft YaHei Light" panose="020B0502040204020203" pitchFamily="34" charset="-122"/>
            </a:endParaRPr>
          </a:p>
          <a:p>
            <a:pPr marL="214313" indent="-214313" algn="l">
              <a:buFont typeface="Arial" panose="020B0604020202020204" pitchFamily="34" charset="0"/>
              <a:buChar char="•"/>
            </a:pPr>
            <a:endParaRPr lang="en-CN" sz="1200" dirty="0">
              <a:latin typeface="Microsoft YaHei Light" panose="020B0502040204020203" pitchFamily="34" charset="-122"/>
              <a:ea typeface="Microsoft YaHei Light" panose="020B0502040204020203" pitchFamily="34" charset="-122"/>
            </a:endParaRPr>
          </a:p>
        </p:txBody>
      </p:sp>
      <p:sp>
        <p:nvSpPr>
          <p:cNvPr id="6" name="Google Shape;1248;p255">
            <a:extLst>
              <a:ext uri="{FF2B5EF4-FFF2-40B4-BE49-F238E27FC236}">
                <a16:creationId xmlns:a16="http://schemas.microsoft.com/office/drawing/2014/main" id="{81B711CE-6099-E14C-BB9A-529FDF593AC9}"/>
              </a:ext>
            </a:extLst>
          </p:cNvPr>
          <p:cNvSpPr/>
          <p:nvPr/>
        </p:nvSpPr>
        <p:spPr>
          <a:xfrm>
            <a:off x="6587137" y="1790554"/>
            <a:ext cx="1427625" cy="359325"/>
          </a:xfrm>
          <a:prstGeom prst="rect">
            <a:avLst/>
          </a:prstGeom>
          <a:noFill/>
          <a:ln>
            <a:noFill/>
          </a:ln>
        </p:spPr>
        <p:txBody>
          <a:bodyPr spcFirstLastPara="1" wrap="square" lIns="62194" tIns="31088" rIns="62194" bIns="31088" anchor="t" anchorCtr="0">
            <a:noAutofit/>
          </a:bodyPr>
          <a:lstStyle/>
          <a:p>
            <a:pPr algn="ctr">
              <a:buSzPts val="1270"/>
            </a:pPr>
            <a:r>
              <a:rPr lang="en-HK" sz="953" dirty="0" err="1"/>
              <a:t>郭剑南</a:t>
            </a:r>
            <a:r>
              <a:rPr lang="en-HK" sz="953" dirty="0"/>
              <a:t>(Jay Guo) </a:t>
            </a:r>
            <a:endParaRPr sz="1050" dirty="0"/>
          </a:p>
          <a:p>
            <a:pPr algn="ctr">
              <a:buSzPts val="1270"/>
            </a:pPr>
            <a:r>
              <a:rPr lang="en-GB" altLang="zh-CN" sz="1000" dirty="0" err="1"/>
              <a:t>Rootchain</a:t>
            </a:r>
            <a:r>
              <a:rPr lang="en-GB" altLang="zh-CN" sz="1000" dirty="0"/>
              <a:t> </a:t>
            </a:r>
            <a:r>
              <a:rPr lang="en-HK" sz="953" dirty="0" err="1"/>
              <a:t>北京</a:t>
            </a:r>
            <a:r>
              <a:rPr lang="en-HK" sz="953" dirty="0"/>
              <a:t>  </a:t>
            </a:r>
            <a:endParaRPr sz="953" dirty="0"/>
          </a:p>
        </p:txBody>
      </p:sp>
      <p:pic>
        <p:nvPicPr>
          <p:cNvPr id="7" name="Google Shape;1249;p255">
            <a:extLst>
              <a:ext uri="{FF2B5EF4-FFF2-40B4-BE49-F238E27FC236}">
                <a16:creationId xmlns:a16="http://schemas.microsoft.com/office/drawing/2014/main" id="{F16E2CB2-DD38-CC4B-8DD3-B88AAD5C2134}"/>
              </a:ext>
            </a:extLst>
          </p:cNvPr>
          <p:cNvPicPr preferRelativeResize="0"/>
          <p:nvPr/>
        </p:nvPicPr>
        <p:blipFill rotWithShape="1">
          <a:blip r:embed="rId2">
            <a:alphaModFix/>
          </a:blip>
          <a:srcRect/>
          <a:stretch/>
        </p:blipFill>
        <p:spPr>
          <a:xfrm>
            <a:off x="5574407" y="1521928"/>
            <a:ext cx="891969" cy="908537"/>
          </a:xfrm>
          <a:prstGeom prst="rect">
            <a:avLst/>
          </a:prstGeom>
          <a:noFill/>
          <a:ln>
            <a:noFill/>
          </a:ln>
        </p:spPr>
      </p:pic>
      <p:sp>
        <p:nvSpPr>
          <p:cNvPr id="8" name="Google Shape;1250;p255">
            <a:extLst>
              <a:ext uri="{FF2B5EF4-FFF2-40B4-BE49-F238E27FC236}">
                <a16:creationId xmlns:a16="http://schemas.microsoft.com/office/drawing/2014/main" id="{F3877341-9455-E248-8393-F9BF1C1C49F5}"/>
              </a:ext>
            </a:extLst>
          </p:cNvPr>
          <p:cNvSpPr/>
          <p:nvPr/>
        </p:nvSpPr>
        <p:spPr>
          <a:xfrm>
            <a:off x="5706290" y="1015985"/>
            <a:ext cx="2022525" cy="243821"/>
          </a:xfrm>
          <a:prstGeom prst="rect">
            <a:avLst/>
          </a:prstGeom>
          <a:noFill/>
          <a:ln>
            <a:noFill/>
          </a:ln>
        </p:spPr>
        <p:txBody>
          <a:bodyPr spcFirstLastPara="1" wrap="square" lIns="62194" tIns="31088" rIns="62194" bIns="31088" anchor="t" anchorCtr="0">
            <a:noAutofit/>
          </a:bodyPr>
          <a:lstStyle/>
          <a:p>
            <a:pPr algn="ctr">
              <a:buSzPts val="1800"/>
            </a:pPr>
            <a:r>
              <a:rPr lang="en-HK" sz="1200" dirty="0" err="1">
                <a:latin typeface="Microsoft YaHei" panose="020B0503020204020204" pitchFamily="34" charset="-122"/>
                <a:ea typeface="Microsoft YaHei" panose="020B0503020204020204" pitchFamily="34" charset="-122"/>
              </a:rPr>
              <a:t>TWGC联席组长</a:t>
            </a:r>
            <a:r>
              <a:rPr lang="en-HK" sz="1200" dirty="0">
                <a:latin typeface="Microsoft YaHei" panose="020B0503020204020204" pitchFamily="34" charset="-122"/>
                <a:ea typeface="Microsoft YaHei" panose="020B0503020204020204" pitchFamily="34" charset="-122"/>
              </a:rPr>
              <a:t> </a:t>
            </a:r>
            <a:r>
              <a:rPr lang="en-US" sz="1200" dirty="0">
                <a:latin typeface="Microsoft YaHei" panose="020B0503020204020204" pitchFamily="34" charset="-122"/>
                <a:ea typeface="Microsoft YaHei" panose="020B0503020204020204" pitchFamily="34" charset="-122"/>
              </a:rPr>
              <a:t>(2020)</a:t>
            </a:r>
          </a:p>
        </p:txBody>
      </p:sp>
      <p:pic>
        <p:nvPicPr>
          <p:cNvPr id="9" name="Google Shape;1251;p255" descr="刘宇翔1.png">
            <a:extLst>
              <a:ext uri="{FF2B5EF4-FFF2-40B4-BE49-F238E27FC236}">
                <a16:creationId xmlns:a16="http://schemas.microsoft.com/office/drawing/2014/main" id="{190C8C7D-0838-0B41-8905-CD8C26756CE6}"/>
              </a:ext>
            </a:extLst>
          </p:cNvPr>
          <p:cNvPicPr preferRelativeResize="0"/>
          <p:nvPr/>
        </p:nvPicPr>
        <p:blipFill rotWithShape="1">
          <a:blip r:embed="rId3">
            <a:alphaModFix/>
          </a:blip>
          <a:srcRect/>
          <a:stretch/>
        </p:blipFill>
        <p:spPr>
          <a:xfrm>
            <a:off x="5587670" y="2482947"/>
            <a:ext cx="901367" cy="854064"/>
          </a:xfrm>
          <a:prstGeom prst="rect">
            <a:avLst/>
          </a:prstGeom>
          <a:noFill/>
          <a:ln>
            <a:noFill/>
          </a:ln>
        </p:spPr>
      </p:pic>
      <p:sp>
        <p:nvSpPr>
          <p:cNvPr id="10" name="Google Shape;1252;p255">
            <a:extLst>
              <a:ext uri="{FF2B5EF4-FFF2-40B4-BE49-F238E27FC236}">
                <a16:creationId xmlns:a16="http://schemas.microsoft.com/office/drawing/2014/main" id="{6933251F-5739-6743-81F0-E765F5858F5A}"/>
              </a:ext>
            </a:extLst>
          </p:cNvPr>
          <p:cNvSpPr/>
          <p:nvPr/>
        </p:nvSpPr>
        <p:spPr>
          <a:xfrm>
            <a:off x="6489037" y="2707925"/>
            <a:ext cx="1623825" cy="359325"/>
          </a:xfrm>
          <a:prstGeom prst="rect">
            <a:avLst/>
          </a:prstGeom>
          <a:noFill/>
          <a:ln>
            <a:noFill/>
          </a:ln>
        </p:spPr>
        <p:txBody>
          <a:bodyPr spcFirstLastPara="1" wrap="square" lIns="62194" tIns="31088" rIns="62194" bIns="31088" anchor="t" anchorCtr="0">
            <a:noAutofit/>
          </a:bodyPr>
          <a:lstStyle/>
          <a:p>
            <a:pPr algn="ctr">
              <a:buSzPts val="1270"/>
            </a:pPr>
            <a:r>
              <a:rPr lang="en-HK" sz="953" dirty="0"/>
              <a:t>刘宇翔 (David Liu) </a:t>
            </a:r>
            <a:endParaRPr sz="1050" dirty="0"/>
          </a:p>
          <a:p>
            <a:pPr algn="ctr">
              <a:buSzPts val="1270"/>
            </a:pPr>
            <a:r>
              <a:rPr lang="en-US" altLang="zh-CN" sz="953" dirty="0"/>
              <a:t>Oracle </a:t>
            </a:r>
            <a:r>
              <a:rPr lang="en-HK" sz="953" dirty="0" err="1"/>
              <a:t>香港</a:t>
            </a:r>
            <a:r>
              <a:rPr lang="en-HK" sz="953" dirty="0"/>
              <a:t> </a:t>
            </a:r>
            <a:endParaRPr sz="953" dirty="0"/>
          </a:p>
        </p:txBody>
      </p:sp>
      <p:sp>
        <p:nvSpPr>
          <p:cNvPr id="11" name="Google Shape;1253;p255">
            <a:extLst>
              <a:ext uri="{FF2B5EF4-FFF2-40B4-BE49-F238E27FC236}">
                <a16:creationId xmlns:a16="http://schemas.microsoft.com/office/drawing/2014/main" id="{232EEEAE-3898-6349-8637-2F23704981BC}"/>
              </a:ext>
            </a:extLst>
          </p:cNvPr>
          <p:cNvSpPr/>
          <p:nvPr/>
        </p:nvSpPr>
        <p:spPr>
          <a:xfrm>
            <a:off x="6496349" y="3636863"/>
            <a:ext cx="1609200" cy="359325"/>
          </a:xfrm>
          <a:prstGeom prst="rect">
            <a:avLst/>
          </a:prstGeom>
          <a:noFill/>
          <a:ln>
            <a:noFill/>
          </a:ln>
        </p:spPr>
        <p:txBody>
          <a:bodyPr spcFirstLastPara="1" wrap="square" lIns="62194" tIns="31088" rIns="62194" bIns="31088" anchor="t" anchorCtr="0">
            <a:noAutofit/>
          </a:bodyPr>
          <a:lstStyle/>
          <a:p>
            <a:pPr algn="ctr">
              <a:buSzPts val="1270"/>
            </a:pPr>
            <a:r>
              <a:rPr lang="en-HK" sz="953" dirty="0" err="1"/>
              <a:t>程阳</a:t>
            </a:r>
            <a:r>
              <a:rPr lang="en-HK" sz="953" dirty="0"/>
              <a:t>(Yang Cheng)</a:t>
            </a:r>
            <a:endParaRPr sz="953" dirty="0"/>
          </a:p>
          <a:p>
            <a:pPr algn="ctr">
              <a:buClr>
                <a:schemeClr val="dk1"/>
              </a:buClr>
              <a:buSzPts val="1270"/>
            </a:pPr>
            <a:r>
              <a:rPr lang="en-US" altLang="zh-CN" sz="953" dirty="0"/>
              <a:t>CAICT </a:t>
            </a:r>
            <a:r>
              <a:rPr lang="en-HK" sz="953" dirty="0" err="1"/>
              <a:t>北京</a:t>
            </a:r>
            <a:r>
              <a:rPr lang="en-HK" sz="953" dirty="0"/>
              <a:t>  </a:t>
            </a:r>
            <a:endParaRPr sz="953" dirty="0"/>
          </a:p>
        </p:txBody>
      </p:sp>
      <p:pic>
        <p:nvPicPr>
          <p:cNvPr id="20" name="Google Shape;195;p20">
            <a:extLst>
              <a:ext uri="{FF2B5EF4-FFF2-40B4-BE49-F238E27FC236}">
                <a16:creationId xmlns:a16="http://schemas.microsoft.com/office/drawing/2014/main" id="{BCF1B104-F9E2-48CE-8489-1B51DAC908BD}"/>
              </a:ext>
            </a:extLst>
          </p:cNvPr>
          <p:cNvPicPr preferRelativeResize="0"/>
          <p:nvPr/>
        </p:nvPicPr>
        <p:blipFill>
          <a:blip r:embed="rId4">
            <a:alphaModFix/>
          </a:blip>
          <a:stretch>
            <a:fillRect/>
          </a:stretch>
        </p:blipFill>
        <p:spPr>
          <a:xfrm>
            <a:off x="5566938" y="3409311"/>
            <a:ext cx="942829" cy="971492"/>
          </a:xfrm>
          <a:prstGeom prst="ellipse">
            <a:avLst/>
          </a:prstGeom>
          <a:noFill/>
          <a:ln>
            <a:noFill/>
          </a:ln>
        </p:spPr>
      </p:pic>
    </p:spTree>
    <p:extLst>
      <p:ext uri="{BB962C8B-B14F-4D97-AF65-F5344CB8AC3E}">
        <p14:creationId xmlns:p14="http://schemas.microsoft.com/office/powerpoint/2010/main" val="326032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Scope</a:t>
            </a:r>
            <a:endParaRPr/>
          </a:p>
        </p:txBody>
      </p:sp>
      <p:sp>
        <p:nvSpPr>
          <p:cNvPr id="184" name="Google Shape;184;p19"/>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Technical Working Group Chain(TWGC, 中国工作组) is the first region-based working group, TWGC is responsible for growing the Hyperledger developer community in China by responding to new user questions, helping with first-level triage of community-reported bugs or other issues, helping demonstrate to new developers how to report bugs or fire pull requests, and pointing motivated developers towards the project roadmaps and development initiatives at the global Hyperledger web sites.  It should also make sure to expose new users to the broad range of projects at Hyperledger.</a:t>
            </a:r>
            <a:endParaRPr sz="1100"/>
          </a:p>
        </p:txBody>
      </p:sp>
      <p:pic>
        <p:nvPicPr>
          <p:cNvPr id="185" name="Google Shape;185;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5"/>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Communication</a:t>
            </a:r>
            <a:r>
              <a:rPr lang="en-GB" sz="3200" b="0">
                <a:solidFill>
                  <a:srgbClr val="333333"/>
                </a:solidFill>
                <a:latin typeface="Arial"/>
                <a:ea typeface="Arial"/>
                <a:cs typeface="Arial"/>
                <a:sym typeface="Arial"/>
              </a:rPr>
              <a:t> </a:t>
            </a:r>
            <a:endParaRPr/>
          </a:p>
        </p:txBody>
      </p:sp>
      <p:sp>
        <p:nvSpPr>
          <p:cNvPr id="255" name="Google Shape;255;p25"/>
          <p:cNvSpPr txBox="1"/>
          <p:nvPr/>
        </p:nvSpPr>
        <p:spPr>
          <a:xfrm>
            <a:off x="729999" y="2430550"/>
            <a:ext cx="43644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Bi-weekly group meeting on Wednesday 20:00~21:00  (GMT+8)</a:t>
            </a:r>
            <a:endParaRPr/>
          </a:p>
        </p:txBody>
      </p:sp>
      <p:sp>
        <p:nvSpPr>
          <p:cNvPr id="256" name="Google Shape;256;p25"/>
          <p:cNvSpPr txBox="1"/>
          <p:nvPr/>
        </p:nvSpPr>
        <p:spPr>
          <a:xfrm>
            <a:off x="730005" y="26918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Maillist: twg-china@lists.hyperledger.org</a:t>
            </a:r>
            <a:endParaRPr/>
          </a:p>
        </p:txBody>
      </p:sp>
      <p:sp>
        <p:nvSpPr>
          <p:cNvPr id="257" name="Google Shape;257;p25"/>
          <p:cNvSpPr txBox="1"/>
          <p:nvPr/>
        </p:nvSpPr>
        <p:spPr>
          <a:xfrm>
            <a:off x="729999" y="2953150"/>
            <a:ext cx="43239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Rocketchat：https://chat.hyperledger.org/channel/twg-china</a:t>
            </a:r>
            <a:endParaRPr/>
          </a:p>
        </p:txBody>
      </p:sp>
      <p:sp>
        <p:nvSpPr>
          <p:cNvPr id="258" name="Google Shape;258;p25"/>
          <p:cNvSpPr txBox="1"/>
          <p:nvPr/>
        </p:nvSpPr>
        <p:spPr>
          <a:xfrm>
            <a:off x="730005" y="321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Wiki: </a:t>
            </a:r>
            <a:r>
              <a:rPr lang="en-GB" sz="1000"/>
              <a:t>https://wiki.hyperledger.org/display/TWGC</a:t>
            </a:r>
            <a:endParaRPr sz="1000">
              <a:solidFill>
                <a:srgbClr val="000000"/>
              </a:solidFill>
              <a:latin typeface="Lato"/>
              <a:ea typeface="Lato"/>
              <a:cs typeface="Lato"/>
              <a:sym typeface="Lato"/>
            </a:endParaRPr>
          </a:p>
        </p:txBody>
      </p:sp>
      <p:sp>
        <p:nvSpPr>
          <p:cNvPr id="259" name="Google Shape;259;p25"/>
          <p:cNvSpPr txBox="1"/>
          <p:nvPr/>
        </p:nvSpPr>
        <p:spPr>
          <a:xfrm>
            <a:off x="730005" y="347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Wechat groups</a:t>
            </a:r>
            <a:endParaRPr/>
          </a:p>
        </p:txBody>
      </p:sp>
      <p:pic>
        <p:nvPicPr>
          <p:cNvPr id="260" name="Google Shape;260;p25"/>
          <p:cNvPicPr preferRelativeResize="0"/>
          <p:nvPr/>
        </p:nvPicPr>
        <p:blipFill rotWithShape="1">
          <a:blip r:embed="rId3">
            <a:alphaModFix/>
          </a:blip>
          <a:srcRect l="24496" r="24501"/>
          <a:stretch/>
        </p:blipFill>
        <p:spPr>
          <a:xfrm>
            <a:off x="5146750" y="1184600"/>
            <a:ext cx="3672775" cy="3262600"/>
          </a:xfrm>
          <a:prstGeom prst="rect">
            <a:avLst/>
          </a:prstGeom>
          <a:noFill/>
          <a:ln>
            <a:noFill/>
          </a:ln>
        </p:spPr>
      </p:pic>
      <p:sp>
        <p:nvSpPr>
          <p:cNvPr id="261" name="Google Shape;261;p25"/>
          <p:cNvSpPr txBox="1"/>
          <p:nvPr/>
        </p:nvSpPr>
        <p:spPr>
          <a:xfrm>
            <a:off x="730005" y="373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06    | </a:t>
            </a:r>
            <a:r>
              <a:rPr lang="en-GB" sz="1000">
                <a:solidFill>
                  <a:srgbClr val="53C6A1"/>
                </a:solidFill>
                <a:latin typeface="Lato"/>
                <a:ea typeface="Lato"/>
                <a:cs typeface="Lato"/>
                <a:sym typeface="Lato"/>
              </a:rPr>
              <a:t>   </a:t>
            </a:r>
            <a:r>
              <a:rPr lang="en-GB" sz="1000">
                <a:latin typeface="Lato"/>
                <a:ea typeface="Lato"/>
                <a:cs typeface="Lato"/>
                <a:sym typeface="Lato"/>
              </a:rPr>
              <a:t>Code Collaboration: github.com/Hyperledger-TWGC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788373" y="1350170"/>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Working Areas</a:t>
            </a:r>
            <a:endParaRPr sz="1000" dirty="0"/>
          </a:p>
        </p:txBody>
      </p:sp>
      <p:pic>
        <p:nvPicPr>
          <p:cNvPr id="203" name="Google Shape;203;p21"/>
          <p:cNvPicPr preferRelativeResize="0"/>
          <p:nvPr/>
        </p:nvPicPr>
        <p:blipFill rotWithShape="1">
          <a:blip r:embed="rId3">
            <a:alphaModFix/>
          </a:blip>
          <a:srcRect t="19880" b="19874"/>
          <a:stretch/>
        </p:blipFill>
        <p:spPr>
          <a:xfrm>
            <a:off x="218456" y="2091180"/>
            <a:ext cx="2095682" cy="1063389"/>
          </a:xfrm>
          <a:prstGeom prst="rect">
            <a:avLst/>
          </a:prstGeom>
          <a:noFill/>
          <a:ln>
            <a:noFill/>
          </a:ln>
        </p:spPr>
      </p:pic>
      <p:sp>
        <p:nvSpPr>
          <p:cNvPr id="204" name="Google Shape;204;p21"/>
          <p:cNvSpPr txBox="1"/>
          <p:nvPr/>
        </p:nvSpPr>
        <p:spPr>
          <a:xfrm>
            <a:off x="250883" y="2418200"/>
            <a:ext cx="7104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pSp>
        <p:nvGrpSpPr>
          <p:cNvPr id="205" name="Google Shape;205;p21"/>
          <p:cNvGrpSpPr/>
          <p:nvPr/>
        </p:nvGrpSpPr>
        <p:grpSpPr>
          <a:xfrm>
            <a:off x="218456" y="3077644"/>
            <a:ext cx="2095682" cy="1355591"/>
            <a:chOff x="830400" y="3274596"/>
            <a:chExt cx="2501700" cy="1353953"/>
          </a:xfrm>
        </p:grpSpPr>
        <p:sp>
          <p:nvSpPr>
            <p:cNvPr id="206" name="Google Shape;206;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1"/>
          <p:cNvSpPr txBox="1">
            <a:spLocks noGrp="1"/>
          </p:cNvSpPr>
          <p:nvPr>
            <p:ph type="title"/>
          </p:nvPr>
        </p:nvSpPr>
        <p:spPr>
          <a:xfrm>
            <a:off x="355584" y="3258526"/>
            <a:ext cx="1875031" cy="497546"/>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200" b="0" dirty="0">
                <a:solidFill>
                  <a:srgbClr val="000000"/>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Development &amp; Innovation</a:t>
            </a:r>
            <a:endParaRPr sz="1200" b="0" dirty="0">
              <a:latin typeface="Raleway"/>
              <a:ea typeface="Raleway"/>
              <a:cs typeface="Raleway"/>
              <a:sym typeface="Raleway"/>
            </a:endParaRPr>
          </a:p>
        </p:txBody>
      </p:sp>
      <p:sp>
        <p:nvSpPr>
          <p:cNvPr id="209" name="Google Shape;209;p21"/>
          <p:cNvSpPr txBox="1">
            <a:spLocks noGrp="1"/>
          </p:cNvSpPr>
          <p:nvPr>
            <p:ph type="body" idx="4294967295"/>
          </p:nvPr>
        </p:nvSpPr>
        <p:spPr>
          <a:xfrm>
            <a:off x="349165" y="3646553"/>
            <a:ext cx="1875031" cy="57202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800" dirty="0">
                <a:solidFill>
                  <a:srgbClr val="000000"/>
                </a:solidFill>
                <a:latin typeface="Raleway"/>
                <a:ea typeface="Raleway"/>
                <a:cs typeface="Raleway"/>
                <a:sym typeface="Raleway"/>
              </a:rPr>
              <a:t>Help lead the development of </a:t>
            </a:r>
            <a:r>
              <a:rPr lang="en-GB" sz="800" dirty="0" err="1">
                <a:solidFill>
                  <a:srgbClr val="000000"/>
                </a:solidFill>
                <a:latin typeface="Raleway"/>
                <a:ea typeface="Raleway"/>
                <a:cs typeface="Raleway"/>
                <a:sym typeface="Raleway"/>
              </a:rPr>
              <a:t>hyperledger</a:t>
            </a:r>
            <a:r>
              <a:rPr lang="en-GB" sz="800" dirty="0">
                <a:solidFill>
                  <a:srgbClr val="000000"/>
                </a:solidFill>
                <a:latin typeface="Raleway"/>
                <a:ea typeface="Raleway"/>
                <a:cs typeface="Raleway"/>
                <a:sym typeface="Raleway"/>
              </a:rPr>
              <a:t> projects in code, tutorial, demos, with instructions on </a:t>
            </a:r>
            <a:r>
              <a:rPr lang="en-GB" sz="800" dirty="0" err="1">
                <a:solidFill>
                  <a:srgbClr val="000000"/>
                </a:solidFill>
                <a:latin typeface="Raleway"/>
                <a:ea typeface="Raleway"/>
                <a:cs typeface="Raleway"/>
                <a:sym typeface="Raleway"/>
              </a:rPr>
              <a:t>maillist</a:t>
            </a:r>
            <a:r>
              <a:rPr lang="en-GB" sz="800" dirty="0">
                <a:solidFill>
                  <a:srgbClr val="000000"/>
                </a:solidFill>
                <a:latin typeface="Raleway"/>
                <a:ea typeface="Raleway"/>
                <a:cs typeface="Raleway"/>
                <a:sym typeface="Raleway"/>
              </a:rPr>
              <a:t>, </a:t>
            </a:r>
            <a:r>
              <a:rPr lang="en-GB" sz="800" dirty="0" err="1">
                <a:solidFill>
                  <a:srgbClr val="000000"/>
                </a:solidFill>
                <a:latin typeface="Raleway"/>
                <a:ea typeface="Raleway"/>
                <a:cs typeface="Raleway"/>
                <a:sym typeface="Raleway"/>
              </a:rPr>
              <a:t>rocketchat</a:t>
            </a:r>
            <a:r>
              <a:rPr lang="en-GB" sz="800" dirty="0">
                <a:solidFill>
                  <a:srgbClr val="000000"/>
                </a:solidFill>
                <a:latin typeface="Raleway"/>
                <a:ea typeface="Raleway"/>
                <a:cs typeface="Raleway"/>
                <a:sym typeface="Raleway"/>
              </a:rPr>
              <a:t>, etc. </a:t>
            </a:r>
            <a:endParaRPr sz="800" dirty="0">
              <a:latin typeface="Raleway"/>
              <a:ea typeface="Raleway"/>
              <a:cs typeface="Raleway"/>
              <a:sym typeface="Raleway"/>
            </a:endParaRPr>
          </a:p>
        </p:txBody>
      </p:sp>
      <p:pic>
        <p:nvPicPr>
          <p:cNvPr id="210" name="Google Shape;210;p21"/>
          <p:cNvPicPr preferRelativeResize="0"/>
          <p:nvPr/>
        </p:nvPicPr>
        <p:blipFill rotWithShape="1">
          <a:blip r:embed="rId5">
            <a:alphaModFix/>
          </a:blip>
          <a:srcRect t="7227" b="7236"/>
          <a:stretch/>
        </p:blipFill>
        <p:spPr>
          <a:xfrm>
            <a:off x="2305927" y="3162061"/>
            <a:ext cx="2436738" cy="1267831"/>
          </a:xfrm>
          <a:prstGeom prst="rect">
            <a:avLst/>
          </a:prstGeom>
          <a:noFill/>
          <a:ln>
            <a:noFill/>
          </a:ln>
        </p:spPr>
      </p:pic>
      <p:sp>
        <p:nvSpPr>
          <p:cNvPr id="211" name="Google Shape;211;p21"/>
          <p:cNvSpPr txBox="1"/>
          <p:nvPr/>
        </p:nvSpPr>
        <p:spPr>
          <a:xfrm>
            <a:off x="2395868" y="3755378"/>
            <a:ext cx="7104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dirty="0">
                <a:solidFill>
                  <a:srgbClr val="FFFFFF"/>
                </a:solidFill>
                <a:latin typeface="Lato"/>
                <a:ea typeface="Lato"/>
                <a:cs typeface="Lato"/>
                <a:sym typeface="Lato"/>
              </a:rPr>
              <a:t>02</a:t>
            </a:r>
            <a:endParaRPr sz="3000" b="1" dirty="0">
              <a:solidFill>
                <a:srgbClr val="FFFFFF"/>
              </a:solidFill>
              <a:latin typeface="Raleway"/>
              <a:ea typeface="Raleway"/>
              <a:cs typeface="Raleway"/>
              <a:sym typeface="Raleway"/>
            </a:endParaRPr>
          </a:p>
        </p:txBody>
      </p:sp>
      <p:grpSp>
        <p:nvGrpSpPr>
          <p:cNvPr id="212" name="Google Shape;212;p21"/>
          <p:cNvGrpSpPr/>
          <p:nvPr/>
        </p:nvGrpSpPr>
        <p:grpSpPr>
          <a:xfrm rot="10800000" flipH="1">
            <a:off x="2305926" y="2091169"/>
            <a:ext cx="2436738" cy="1137888"/>
            <a:chOff x="830400" y="3274596"/>
            <a:chExt cx="2501700" cy="1353953"/>
          </a:xfrm>
        </p:grpSpPr>
        <p:sp>
          <p:nvSpPr>
            <p:cNvPr id="213" name="Google Shape;213;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1"/>
          <p:cNvSpPr txBox="1">
            <a:spLocks noGrp="1"/>
          </p:cNvSpPr>
          <p:nvPr>
            <p:ph type="title"/>
          </p:nvPr>
        </p:nvSpPr>
        <p:spPr>
          <a:xfrm>
            <a:off x="2309526" y="2158978"/>
            <a:ext cx="2238300" cy="430200"/>
          </a:xfrm>
          <a:prstGeom prst="rect">
            <a:avLst/>
          </a:prstGeom>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100"/>
              <a:buFont typeface="Arial"/>
              <a:buNone/>
            </a:pPr>
            <a:r>
              <a:rPr lang="en-GB" sz="1200" b="0" dirty="0">
                <a:latin typeface="Raleway"/>
                <a:ea typeface="Raleway"/>
                <a:cs typeface="Raleway"/>
                <a:sym typeface="Raleway"/>
              </a:rPr>
              <a:t>Localization &amp; </a:t>
            </a:r>
            <a:r>
              <a:rPr lang="en-GB" sz="1200" b="0" dirty="0">
                <a:solidFill>
                  <a:srgbClr val="000000"/>
                </a:solidFill>
                <a:uFill>
                  <a:noFill/>
                </a:uFill>
                <a:latin typeface="Raleway"/>
                <a:ea typeface="Raleway"/>
                <a:cs typeface="Raleway"/>
                <a:sym typeface="Raleway"/>
                <a:hlinkClick r:id="rId6">
                  <a:extLst>
                    <a:ext uri="{A12FA001-AC4F-418D-AE19-62706E023703}">
                      <ahyp:hlinkClr xmlns:ahyp="http://schemas.microsoft.com/office/drawing/2018/hyperlinkcolor" val="tx"/>
                    </a:ext>
                  </a:extLst>
                </a:hlinkClick>
              </a:rPr>
              <a:t>Education</a:t>
            </a:r>
            <a:endParaRPr sz="1200" b="0" dirty="0">
              <a:solidFill>
                <a:srgbClr val="000000"/>
              </a:solidFill>
              <a:latin typeface="Raleway"/>
              <a:ea typeface="Raleway"/>
              <a:cs typeface="Raleway"/>
              <a:sym typeface="Raleway"/>
            </a:endParaRPr>
          </a:p>
        </p:txBody>
      </p:sp>
      <p:sp>
        <p:nvSpPr>
          <p:cNvPr id="216" name="Google Shape;216;p21"/>
          <p:cNvSpPr txBox="1">
            <a:spLocks noGrp="1"/>
          </p:cNvSpPr>
          <p:nvPr>
            <p:ph type="body" idx="4294967295"/>
          </p:nvPr>
        </p:nvSpPr>
        <p:spPr>
          <a:xfrm>
            <a:off x="2309526" y="2504769"/>
            <a:ext cx="2238300" cy="649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100"/>
              <a:buFont typeface="Arial"/>
              <a:buNone/>
            </a:pPr>
            <a:r>
              <a:rPr lang="en-GB" sz="800" dirty="0">
                <a:solidFill>
                  <a:srgbClr val="000000"/>
                </a:solidFill>
                <a:latin typeface="Raleway"/>
                <a:ea typeface="Raleway"/>
                <a:cs typeface="Raleway"/>
                <a:sym typeface="Raleway"/>
              </a:rPr>
              <a:t>Help lead the documentation writing/translation, organize seminar and education/trainings, etc.</a:t>
            </a:r>
            <a:endParaRPr sz="800" dirty="0">
              <a:solidFill>
                <a:srgbClr val="000000"/>
              </a:solidFill>
              <a:latin typeface="Raleway"/>
              <a:ea typeface="Raleway"/>
              <a:cs typeface="Raleway"/>
              <a:sym typeface="Raleway"/>
            </a:endParaRPr>
          </a:p>
        </p:txBody>
      </p:sp>
      <p:pic>
        <p:nvPicPr>
          <p:cNvPr id="217" name="Google Shape;217;p21"/>
          <p:cNvPicPr preferRelativeResize="0"/>
          <p:nvPr/>
        </p:nvPicPr>
        <p:blipFill rotWithShape="1">
          <a:blip r:embed="rId7">
            <a:alphaModFix/>
          </a:blip>
          <a:srcRect t="19880" b="19874"/>
          <a:stretch/>
        </p:blipFill>
        <p:spPr>
          <a:xfrm>
            <a:off x="4742343" y="2091175"/>
            <a:ext cx="2101975" cy="1065477"/>
          </a:xfrm>
          <a:prstGeom prst="rect">
            <a:avLst/>
          </a:prstGeom>
          <a:noFill/>
          <a:ln>
            <a:noFill/>
          </a:ln>
        </p:spPr>
      </p:pic>
      <p:sp>
        <p:nvSpPr>
          <p:cNvPr id="218" name="Google Shape;218;p21"/>
          <p:cNvSpPr txBox="1"/>
          <p:nvPr/>
        </p:nvSpPr>
        <p:spPr>
          <a:xfrm>
            <a:off x="4739670" y="2427696"/>
            <a:ext cx="6816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dirty="0">
                <a:solidFill>
                  <a:srgbClr val="FFFFFF"/>
                </a:solidFill>
                <a:latin typeface="Lato"/>
                <a:ea typeface="Lato"/>
                <a:cs typeface="Lato"/>
                <a:sym typeface="Lato"/>
              </a:rPr>
              <a:t>03 </a:t>
            </a:r>
            <a:endParaRPr sz="3000" b="1" dirty="0">
              <a:solidFill>
                <a:srgbClr val="FFFFFF"/>
              </a:solidFill>
              <a:latin typeface="Raleway"/>
              <a:ea typeface="Raleway"/>
              <a:cs typeface="Raleway"/>
              <a:sym typeface="Raleway"/>
            </a:endParaRPr>
          </a:p>
        </p:txBody>
      </p:sp>
      <p:grpSp>
        <p:nvGrpSpPr>
          <p:cNvPr id="219" name="Google Shape;219;p21"/>
          <p:cNvGrpSpPr/>
          <p:nvPr/>
        </p:nvGrpSpPr>
        <p:grpSpPr>
          <a:xfrm>
            <a:off x="4742344" y="3077643"/>
            <a:ext cx="2095682" cy="1349831"/>
            <a:chOff x="830400" y="3274596"/>
            <a:chExt cx="2501700" cy="1353953"/>
          </a:xfrm>
        </p:grpSpPr>
        <p:sp>
          <p:nvSpPr>
            <p:cNvPr id="220" name="Google Shape;220;p21"/>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1"/>
          <p:cNvSpPr txBox="1">
            <a:spLocks noGrp="1"/>
          </p:cNvSpPr>
          <p:nvPr>
            <p:ph type="title"/>
          </p:nvPr>
        </p:nvSpPr>
        <p:spPr>
          <a:xfrm>
            <a:off x="4804128" y="3325178"/>
            <a:ext cx="1973587" cy="430200"/>
          </a:xfrm>
          <a:prstGeom prst="rect">
            <a:avLst/>
          </a:prstGeom>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GB" sz="1200" b="0" dirty="0">
                <a:uFill>
                  <a:noFill/>
                </a:uFill>
                <a:latin typeface="Raleway"/>
                <a:ea typeface="Raleway"/>
                <a:cs typeface="Raleway"/>
                <a:sym typeface="Raleway"/>
                <a:hlinkClick r:id="rId8"/>
              </a:rPr>
              <a:t>Collaborations &amp; Scenarios</a:t>
            </a:r>
            <a:endParaRPr sz="1000" dirty="0"/>
          </a:p>
        </p:txBody>
      </p:sp>
      <p:sp>
        <p:nvSpPr>
          <p:cNvPr id="223" name="Google Shape;223;p21"/>
          <p:cNvSpPr txBox="1">
            <a:spLocks noGrp="1"/>
          </p:cNvSpPr>
          <p:nvPr>
            <p:ph type="body" idx="4294967295"/>
          </p:nvPr>
        </p:nvSpPr>
        <p:spPr>
          <a:xfrm>
            <a:off x="4804128" y="3646553"/>
            <a:ext cx="1960556" cy="649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100"/>
              <a:buFont typeface="Arial"/>
              <a:buNone/>
            </a:pPr>
            <a:r>
              <a:rPr lang="en-GB" sz="800" dirty="0">
                <a:solidFill>
                  <a:srgbClr val="000000"/>
                </a:solidFill>
                <a:latin typeface="Raleway"/>
                <a:ea typeface="Raleway"/>
                <a:cs typeface="Raleway"/>
                <a:sym typeface="Raleway"/>
              </a:rPr>
              <a:t>Help encourage the collaborations between organizations and projects, with landing more scenarios/apps</a:t>
            </a:r>
            <a:endParaRPr sz="800" dirty="0">
              <a:solidFill>
                <a:srgbClr val="000000"/>
              </a:solidFill>
              <a:latin typeface="Raleway"/>
              <a:ea typeface="Raleway"/>
              <a:cs typeface="Raleway"/>
              <a:sym typeface="Raleway"/>
            </a:endParaRPr>
          </a:p>
        </p:txBody>
      </p:sp>
      <p:pic>
        <p:nvPicPr>
          <p:cNvPr id="5" name="图片 4">
            <a:extLst>
              <a:ext uri="{FF2B5EF4-FFF2-40B4-BE49-F238E27FC236}">
                <a16:creationId xmlns:a16="http://schemas.microsoft.com/office/drawing/2014/main" id="{3B2EADDA-7D99-4555-ABF2-B6D417D1FAC7}"/>
              </a:ext>
            </a:extLst>
          </p:cNvPr>
          <p:cNvPicPr>
            <a:picLocks noChangeAspect="1"/>
          </p:cNvPicPr>
          <p:nvPr/>
        </p:nvPicPr>
        <p:blipFill>
          <a:blip r:embed="rId9"/>
          <a:stretch>
            <a:fillRect/>
          </a:stretch>
        </p:blipFill>
        <p:spPr>
          <a:xfrm>
            <a:off x="6845060" y="3168667"/>
            <a:ext cx="2095682" cy="1258808"/>
          </a:xfrm>
          <a:prstGeom prst="rect">
            <a:avLst/>
          </a:prstGeom>
        </p:spPr>
      </p:pic>
      <p:sp>
        <p:nvSpPr>
          <p:cNvPr id="28" name="Google Shape;218;p21">
            <a:extLst>
              <a:ext uri="{FF2B5EF4-FFF2-40B4-BE49-F238E27FC236}">
                <a16:creationId xmlns:a16="http://schemas.microsoft.com/office/drawing/2014/main" id="{5034E5FB-915B-4671-9610-773753D42600}"/>
              </a:ext>
            </a:extLst>
          </p:cNvPr>
          <p:cNvSpPr txBox="1"/>
          <p:nvPr/>
        </p:nvSpPr>
        <p:spPr>
          <a:xfrm>
            <a:off x="6916579" y="3755378"/>
            <a:ext cx="6816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dirty="0">
                <a:solidFill>
                  <a:srgbClr val="FFFFFF"/>
                </a:solidFill>
                <a:latin typeface="Lato"/>
                <a:ea typeface="Lato"/>
                <a:cs typeface="Lato"/>
                <a:sym typeface="Lato"/>
              </a:rPr>
              <a:t>04 </a:t>
            </a:r>
            <a:endParaRPr sz="3000" b="1" dirty="0">
              <a:solidFill>
                <a:srgbClr val="FFFFFF"/>
              </a:solidFill>
              <a:latin typeface="Raleway"/>
              <a:ea typeface="Raleway"/>
              <a:cs typeface="Raleway"/>
              <a:sym typeface="Raleway"/>
            </a:endParaRPr>
          </a:p>
        </p:txBody>
      </p:sp>
      <p:grpSp>
        <p:nvGrpSpPr>
          <p:cNvPr id="29" name="Google Shape;212;p21">
            <a:extLst>
              <a:ext uri="{FF2B5EF4-FFF2-40B4-BE49-F238E27FC236}">
                <a16:creationId xmlns:a16="http://schemas.microsoft.com/office/drawing/2014/main" id="{810466D5-9BE3-4B33-AFD3-A224CE42D58D}"/>
              </a:ext>
            </a:extLst>
          </p:cNvPr>
          <p:cNvGrpSpPr/>
          <p:nvPr/>
        </p:nvGrpSpPr>
        <p:grpSpPr>
          <a:xfrm rot="10800000" flipH="1">
            <a:off x="6844586" y="2091168"/>
            <a:ext cx="2095682" cy="1137888"/>
            <a:chOff x="830400" y="3274596"/>
            <a:chExt cx="2501700" cy="1353953"/>
          </a:xfrm>
        </p:grpSpPr>
        <p:sp>
          <p:nvSpPr>
            <p:cNvPr id="30" name="Google Shape;213;p21">
              <a:extLst>
                <a:ext uri="{FF2B5EF4-FFF2-40B4-BE49-F238E27FC236}">
                  <a16:creationId xmlns:a16="http://schemas.microsoft.com/office/drawing/2014/main" id="{403B2DEB-8A1B-4A65-A540-2B4515E5E275}"/>
                </a:ext>
              </a:extLst>
            </p:cNvPr>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4;p21">
              <a:extLst>
                <a:ext uri="{FF2B5EF4-FFF2-40B4-BE49-F238E27FC236}">
                  <a16:creationId xmlns:a16="http://schemas.microsoft.com/office/drawing/2014/main" id="{03390EF5-C61C-429F-8947-B0C144E76ED7}"/>
                </a:ext>
              </a:extLst>
            </p:cNvPr>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23;p21">
            <a:extLst>
              <a:ext uri="{FF2B5EF4-FFF2-40B4-BE49-F238E27FC236}">
                <a16:creationId xmlns:a16="http://schemas.microsoft.com/office/drawing/2014/main" id="{846B7F7B-973D-4C0A-B362-D380CA854EAC}"/>
              </a:ext>
            </a:extLst>
          </p:cNvPr>
          <p:cNvSpPr txBox="1">
            <a:spLocks/>
          </p:cNvSpPr>
          <p:nvPr/>
        </p:nvSpPr>
        <p:spPr>
          <a:xfrm>
            <a:off x="6838026" y="2498183"/>
            <a:ext cx="1960556" cy="6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600"/>
              </a:spcAft>
              <a:buClr>
                <a:srgbClr val="000000"/>
              </a:buClr>
              <a:buSzPts val="1100"/>
              <a:buFont typeface="Arial"/>
              <a:buNone/>
            </a:pPr>
            <a:r>
              <a:rPr lang="en-US" sz="800" dirty="0">
                <a:solidFill>
                  <a:srgbClr val="000000"/>
                </a:solidFill>
                <a:latin typeface="Raleway"/>
                <a:ea typeface="Raleway"/>
                <a:cs typeface="Raleway"/>
                <a:sym typeface="Raleway"/>
              </a:rPr>
              <a:t>Help instruct the events organization like meetup/hackathon</a:t>
            </a:r>
          </a:p>
        </p:txBody>
      </p:sp>
      <p:sp>
        <p:nvSpPr>
          <p:cNvPr id="41" name="Google Shape;215;p21">
            <a:extLst>
              <a:ext uri="{FF2B5EF4-FFF2-40B4-BE49-F238E27FC236}">
                <a16:creationId xmlns:a16="http://schemas.microsoft.com/office/drawing/2014/main" id="{B9389271-97A0-450D-8C85-B4FB81861B38}"/>
              </a:ext>
            </a:extLst>
          </p:cNvPr>
          <p:cNvSpPr txBox="1">
            <a:spLocks/>
          </p:cNvSpPr>
          <p:nvPr/>
        </p:nvSpPr>
        <p:spPr>
          <a:xfrm>
            <a:off x="6844586" y="2191028"/>
            <a:ext cx="2080958" cy="43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lnSpc>
                <a:spcPct val="115000"/>
              </a:lnSpc>
              <a:buClr>
                <a:srgbClr val="000000"/>
              </a:buClr>
              <a:buSzPts val="1100"/>
              <a:buFont typeface="Arial"/>
              <a:buNone/>
            </a:pPr>
            <a:r>
              <a:rPr lang="en-GB" sz="1200" b="0" dirty="0">
                <a:solidFill>
                  <a:srgbClr val="000000"/>
                </a:solidFill>
              </a:rPr>
              <a:t>Events Organization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 name="Google Shape;1545;p49"/>
          <p:cNvSpPr txBox="1"/>
          <p:nvPr/>
        </p:nvSpPr>
        <p:spPr>
          <a:xfrm>
            <a:off x="630950" y="400466"/>
            <a:ext cx="7541401" cy="553915"/>
          </a:xfrm>
          <a:prstGeom prst="rect">
            <a:avLst/>
          </a:prstGeom>
          <a:ln w="12700">
            <a:miter/>
          </a:ln>
        </p:spPr>
        <p:txBody>
          <a:bodyPr lIns="91399" tIns="91399" rIns="91399" bIns="91399">
            <a:spAutoFit/>
          </a:bodyPr>
          <a:lstStyle>
            <a:lvl1pPr lvl="0">
              <a:defRPr sz="2800" b="1">
                <a:solidFill>
                  <a:srgbClr val="414042"/>
                </a:solidFill>
                <a:latin typeface="Proxima Nova"/>
                <a:ea typeface="Proxima Nova"/>
              </a:defRPr>
            </a:lvl1pPr>
          </a:lstStyle>
          <a:p>
            <a:r>
              <a:rPr lang="en-US" sz="2400" dirty="0" err="1"/>
              <a:t>技术小组</a:t>
            </a:r>
            <a:r>
              <a:rPr lang="zh-CN" altLang="en-US" sz="2400" dirty="0"/>
              <a:t> </a:t>
            </a:r>
            <a:r>
              <a:rPr lang="en-US" altLang="zh-CN" sz="2400" dirty="0"/>
              <a:t>Squad</a:t>
            </a:r>
            <a:endParaRPr sz="2400" dirty="0"/>
          </a:p>
        </p:txBody>
      </p:sp>
      <p:sp>
        <p:nvSpPr>
          <p:cNvPr id="1873" name="Google Shape;1565;p49"/>
          <p:cNvSpPr txBox="1"/>
          <p:nvPr/>
        </p:nvSpPr>
        <p:spPr>
          <a:xfrm>
            <a:off x="630949" y="838468"/>
            <a:ext cx="6286505" cy="392332"/>
          </a:xfrm>
          <a:prstGeom prst="rect">
            <a:avLst/>
          </a:prstGeom>
          <a:ln w="12700">
            <a:miter/>
          </a:ln>
        </p:spPr>
        <p:txBody>
          <a:bodyPr lIns="91399" tIns="91399" rIns="91399" bIns="91399">
            <a:spAutoFit/>
          </a:bodyPr>
          <a:lstStyle>
            <a:lvl1pPr lvl="0">
              <a:defRPr sz="1600">
                <a:solidFill>
                  <a:srgbClr val="888888"/>
                </a:solidFill>
              </a:defRPr>
            </a:lvl1pPr>
          </a:lstStyle>
          <a:p>
            <a:r>
              <a:rPr lang="en-US" altLang="zh-CN" sz="1350" dirty="0"/>
              <a:t>TWGC</a:t>
            </a:r>
            <a:r>
              <a:rPr lang="zh-CN" altLang="en-US" sz="1350" dirty="0"/>
              <a:t>下设面向特定主题的工作组</a:t>
            </a:r>
            <a:endParaRPr sz="1350" dirty="0"/>
          </a:p>
        </p:txBody>
      </p:sp>
      <p:graphicFrame>
        <p:nvGraphicFramePr>
          <p:cNvPr id="2" name="Table 1">
            <a:extLst>
              <a:ext uri="{FF2B5EF4-FFF2-40B4-BE49-F238E27FC236}">
                <a16:creationId xmlns:a16="http://schemas.microsoft.com/office/drawing/2014/main" id="{BA92D200-20D3-324F-BC82-E81848CA3599}"/>
              </a:ext>
            </a:extLst>
          </p:cNvPr>
          <p:cNvGraphicFramePr>
            <a:graphicFrameLocks noGrp="1"/>
          </p:cNvGraphicFramePr>
          <p:nvPr>
            <p:extLst>
              <p:ext uri="{D42A27DB-BD31-4B8C-83A1-F6EECF244321}">
                <p14:modId xmlns:p14="http://schemas.microsoft.com/office/powerpoint/2010/main" val="2191958302"/>
              </p:ext>
            </p:extLst>
          </p:nvPr>
        </p:nvGraphicFramePr>
        <p:xfrm>
          <a:off x="1036272" y="1223566"/>
          <a:ext cx="7071456" cy="3262980"/>
        </p:xfrm>
        <a:graphic>
          <a:graphicData uri="http://schemas.openxmlformats.org/drawingml/2006/table">
            <a:tbl>
              <a:tblPr/>
              <a:tblGrid>
                <a:gridCol w="1203521">
                  <a:extLst>
                    <a:ext uri="{9D8B030D-6E8A-4147-A177-3AD203B41FA5}">
                      <a16:colId xmlns:a16="http://schemas.microsoft.com/office/drawing/2014/main" val="1275111799"/>
                    </a:ext>
                  </a:extLst>
                </a:gridCol>
                <a:gridCol w="3719012">
                  <a:extLst>
                    <a:ext uri="{9D8B030D-6E8A-4147-A177-3AD203B41FA5}">
                      <a16:colId xmlns:a16="http://schemas.microsoft.com/office/drawing/2014/main" val="213162809"/>
                    </a:ext>
                  </a:extLst>
                </a:gridCol>
                <a:gridCol w="2148923">
                  <a:extLst>
                    <a:ext uri="{9D8B030D-6E8A-4147-A177-3AD203B41FA5}">
                      <a16:colId xmlns:a16="http://schemas.microsoft.com/office/drawing/2014/main" val="553280251"/>
                    </a:ext>
                  </a:extLst>
                </a:gridCol>
              </a:tblGrid>
              <a:tr h="230237">
                <a:tc>
                  <a:txBody>
                    <a:bodyPr/>
                    <a:lstStyle/>
                    <a:p>
                      <a:r>
                        <a:rPr lang="zh-CN" altLang="en-US" sz="1100" dirty="0">
                          <a:solidFill>
                            <a:srgbClr val="000000"/>
                          </a:solidFill>
                          <a:effectLst/>
                          <a:latin typeface="Microsoft YaHei" panose="020B0503020204020204" pitchFamily="34" charset="-122"/>
                          <a:ea typeface="Microsoft YaHei" panose="020B0503020204020204" pitchFamily="34" charset="-122"/>
                        </a:rPr>
                        <a:t>小组名称</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59595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D4D9"/>
                    </a:solidFill>
                  </a:tcPr>
                </a:tc>
                <a:tc>
                  <a:txBody>
                    <a:bodyPr/>
                    <a:lstStyle/>
                    <a:p>
                      <a:r>
                        <a:rPr lang="zh-CN" altLang="en-US" sz="1100">
                          <a:solidFill>
                            <a:srgbClr val="000000"/>
                          </a:solidFill>
                          <a:effectLst/>
                          <a:latin typeface="Microsoft YaHei" panose="020B0503020204020204" pitchFamily="34" charset="-122"/>
                          <a:ea typeface="Microsoft YaHei" panose="020B0503020204020204" pitchFamily="34" charset="-122"/>
                        </a:rPr>
                        <a:t>目标</a:t>
                      </a:r>
                      <a:endParaRPr lang="zh-CN" altLang="en-US" sz="110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D4D9"/>
                    </a:solidFill>
                  </a:tcPr>
                </a:tc>
                <a:tc>
                  <a:txBody>
                    <a:bodyPr/>
                    <a:lstStyle/>
                    <a:p>
                      <a:r>
                        <a:rPr lang="zh-CN" altLang="en-US" sz="1100">
                          <a:solidFill>
                            <a:srgbClr val="000000"/>
                          </a:solidFill>
                          <a:effectLst/>
                          <a:latin typeface="Microsoft YaHei" panose="020B0503020204020204" pitchFamily="34" charset="-122"/>
                          <a:ea typeface="Microsoft YaHei" panose="020B0503020204020204" pitchFamily="34" charset="-122"/>
                        </a:rPr>
                        <a:t>现状</a:t>
                      </a:r>
                      <a:endParaRPr lang="zh-CN" altLang="en-US" sz="110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595959"/>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CD4D9"/>
                    </a:solidFill>
                  </a:tcPr>
                </a:tc>
                <a:extLst>
                  <a:ext uri="{0D108BD9-81ED-4DB2-BD59-A6C34878D82A}">
                    <a16:rowId xmlns:a16="http://schemas.microsoft.com/office/drawing/2014/main" val="1219443459"/>
                  </a:ext>
                </a:extLst>
              </a:tr>
              <a:tr h="1148991">
                <a:tc>
                  <a:txBody>
                    <a:bodyPr/>
                    <a:lstStyle/>
                    <a:p>
                      <a:r>
                        <a:rPr lang="zh-CN" altLang="en-US" sz="1100" dirty="0">
                          <a:solidFill>
                            <a:srgbClr val="000000"/>
                          </a:solidFill>
                          <a:effectLst/>
                          <a:latin typeface="Microsoft YaHei" panose="020B0503020204020204" pitchFamily="34" charset="-122"/>
                          <a:ea typeface="Microsoft YaHei" panose="020B0503020204020204" pitchFamily="34" charset="-122"/>
                        </a:rPr>
                        <a:t>性能优化小组</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59595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收集并分享超级账本项目性能优化方案，包括但不限于设计提案、论文、代码</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讨论性能优化方案和实现验证，并反馈社区</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讨论性能测试标准和方案</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开发性能测试工具</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性能优化脑图</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性能测试工具</a:t>
                      </a:r>
                      <a:r>
                        <a:rPr lang="en-US" sz="1100" dirty="0">
                          <a:solidFill>
                            <a:srgbClr val="000000"/>
                          </a:solidFill>
                          <a:effectLst/>
                          <a:latin typeface="Microsoft YaHei" panose="020B0503020204020204" pitchFamily="34" charset="-122"/>
                          <a:ea typeface="Microsoft YaHei" panose="020B0503020204020204" pitchFamily="34" charset="-122"/>
                        </a:rPr>
                        <a:t>tape</a:t>
                      </a:r>
                      <a:r>
                        <a:rPr lang="zh-CN" altLang="en-US" sz="1100" dirty="0">
                          <a:solidFill>
                            <a:srgbClr val="000000"/>
                          </a:solidFill>
                          <a:effectLst/>
                          <a:latin typeface="Microsoft YaHei" panose="020B0503020204020204" pitchFamily="34" charset="-122"/>
                          <a:ea typeface="Microsoft YaHei" panose="020B0503020204020204" pitchFamily="34" charset="-122"/>
                        </a:rPr>
                        <a:t>与</a:t>
                      </a:r>
                      <a:r>
                        <a:rPr lang="en-US" sz="1100" dirty="0">
                          <a:solidFill>
                            <a:srgbClr val="000000"/>
                          </a:solidFill>
                          <a:effectLst/>
                          <a:latin typeface="Microsoft YaHei" panose="020B0503020204020204" pitchFamily="34" charset="-122"/>
                          <a:ea typeface="Microsoft YaHei" panose="020B0503020204020204" pitchFamily="34" charset="-122"/>
                        </a:rPr>
                        <a:t>probe</a:t>
                      </a:r>
                      <a:endParaRPr 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博客与视频</a:t>
                      </a:r>
                      <a:endParaRPr lang="en-US" altLang="zh-CN" sz="1100" dirty="0">
                        <a:solidFill>
                          <a:srgbClr val="000000"/>
                        </a:solidFill>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1100" dirty="0">
                          <a:solidFill>
                            <a:srgbClr val="000000"/>
                          </a:solidFill>
                          <a:effectLst/>
                          <a:latin typeface="Microsoft YaHei" panose="020B0503020204020204" pitchFamily="34" charset="-122"/>
                          <a:ea typeface="Microsoft YaHei" panose="020B0503020204020204" pitchFamily="34" charset="-122"/>
                        </a:rPr>
                        <a:t>PSWG</a:t>
                      </a:r>
                      <a:r>
                        <a:rPr lang="zh-CN" altLang="en-US" sz="1100" dirty="0">
                          <a:solidFill>
                            <a:srgbClr val="000000"/>
                          </a:solidFill>
                          <a:effectLst/>
                          <a:latin typeface="Microsoft YaHei" panose="020B0503020204020204" pitchFamily="34" charset="-122"/>
                          <a:ea typeface="Microsoft YaHei" panose="020B0503020204020204" pitchFamily="34" charset="-122"/>
                        </a:rPr>
                        <a:t>合作</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1412320"/>
                  </a:ext>
                </a:extLst>
              </a:tr>
              <a:tr h="1004795">
                <a:tc>
                  <a:txBody>
                    <a:bodyPr/>
                    <a:lstStyle/>
                    <a:p>
                      <a:r>
                        <a:rPr lang="zh-CN" altLang="en-US" sz="1100">
                          <a:solidFill>
                            <a:srgbClr val="000000"/>
                          </a:solidFill>
                          <a:effectLst/>
                          <a:latin typeface="Microsoft YaHei" panose="020B0503020204020204" pitchFamily="34" charset="-122"/>
                          <a:ea typeface="Microsoft YaHei" panose="020B0503020204020204" pitchFamily="34" charset="-122"/>
                        </a:rPr>
                        <a:t>国密改造小组</a:t>
                      </a:r>
                      <a:endParaRPr lang="zh-CN" altLang="en-US" sz="110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59595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利用社区资源开发并维护</a:t>
                      </a:r>
                      <a:r>
                        <a:rPr lang="en-US" sz="1100" dirty="0">
                          <a:solidFill>
                            <a:srgbClr val="000000"/>
                          </a:solidFill>
                          <a:effectLst/>
                          <a:latin typeface="Microsoft YaHei" panose="020B0503020204020204" pitchFamily="34" charset="-122"/>
                          <a:ea typeface="Microsoft YaHei" panose="020B0503020204020204" pitchFamily="34" charset="-122"/>
                        </a:rPr>
                        <a:t>Fabric</a:t>
                      </a:r>
                      <a:r>
                        <a:rPr lang="zh-CN" altLang="en-US" sz="1100" dirty="0">
                          <a:solidFill>
                            <a:srgbClr val="000000"/>
                          </a:solidFill>
                          <a:effectLst/>
                          <a:latin typeface="Microsoft YaHei" panose="020B0503020204020204" pitchFamily="34" charset="-122"/>
                          <a:ea typeface="Microsoft YaHei" panose="020B0503020204020204" pitchFamily="34" charset="-122"/>
                        </a:rPr>
                        <a:t>国密版，减少重复造轮子</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通过抽象接口，支持不同的密码库实现</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基础库开发与维护</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基础库互操作框架</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完成</a:t>
                      </a:r>
                      <a:r>
                        <a:rPr lang="en-US" sz="1100" dirty="0">
                          <a:solidFill>
                            <a:srgbClr val="000000"/>
                          </a:solidFill>
                          <a:effectLst/>
                          <a:latin typeface="Microsoft YaHei" panose="020B0503020204020204" pitchFamily="34" charset="-122"/>
                          <a:ea typeface="Microsoft YaHei" panose="020B0503020204020204" pitchFamily="34" charset="-122"/>
                        </a:rPr>
                        <a:t>Fabric 2.2</a:t>
                      </a:r>
                      <a:r>
                        <a:rPr lang="zh-CN" altLang="en-US" sz="1100" dirty="0">
                          <a:solidFill>
                            <a:srgbClr val="000000"/>
                          </a:solidFill>
                          <a:effectLst/>
                          <a:latin typeface="Microsoft YaHei" panose="020B0503020204020204" pitchFamily="34" charset="-122"/>
                          <a:ea typeface="Microsoft YaHei" panose="020B0503020204020204" pitchFamily="34" charset="-122"/>
                        </a:rPr>
                        <a:t>改造</a:t>
                      </a:r>
                      <a:r>
                        <a:rPr lang="en-US" sz="1100" dirty="0" err="1">
                          <a:solidFill>
                            <a:srgbClr val="000000"/>
                          </a:solidFill>
                          <a:effectLst/>
                          <a:latin typeface="Microsoft YaHei" panose="020B0503020204020204" pitchFamily="34" charset="-122"/>
                          <a:ea typeface="Microsoft YaHei" panose="020B0503020204020204" pitchFamily="34" charset="-122"/>
                        </a:rPr>
                        <a:t>poc</a:t>
                      </a:r>
                      <a:endParaRPr 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sz="1100" dirty="0">
                          <a:solidFill>
                            <a:srgbClr val="000000"/>
                          </a:solidFill>
                          <a:effectLst/>
                          <a:latin typeface="Microsoft YaHei" panose="020B0503020204020204" pitchFamily="34" charset="-122"/>
                          <a:ea typeface="Microsoft YaHei" panose="020B0503020204020204" pitchFamily="34" charset="-122"/>
                        </a:rPr>
                        <a:t>SDK</a:t>
                      </a:r>
                      <a:r>
                        <a:rPr lang="zh-CN" altLang="en-US" sz="1100" dirty="0">
                          <a:solidFill>
                            <a:srgbClr val="000000"/>
                          </a:solidFill>
                          <a:effectLst/>
                          <a:latin typeface="Microsoft YaHei" panose="020B0503020204020204" pitchFamily="34" charset="-122"/>
                          <a:ea typeface="Microsoft YaHei" panose="020B0503020204020204" pitchFamily="34" charset="-122"/>
                        </a:rPr>
                        <a:t>和</a:t>
                      </a:r>
                      <a:r>
                        <a:rPr lang="en-US" sz="1100" dirty="0">
                          <a:solidFill>
                            <a:srgbClr val="000000"/>
                          </a:solidFill>
                          <a:effectLst/>
                          <a:latin typeface="Microsoft YaHei" panose="020B0503020204020204" pitchFamily="34" charset="-122"/>
                          <a:ea typeface="Microsoft YaHei" panose="020B0503020204020204" pitchFamily="34" charset="-122"/>
                        </a:rPr>
                        <a:t>CA</a:t>
                      </a:r>
                      <a:r>
                        <a:rPr lang="zh-CN" altLang="en-US" sz="1100" dirty="0">
                          <a:solidFill>
                            <a:srgbClr val="000000"/>
                          </a:solidFill>
                          <a:effectLst/>
                          <a:latin typeface="Microsoft YaHei" panose="020B0503020204020204" pitchFamily="34" charset="-122"/>
                          <a:ea typeface="Microsoft YaHei" panose="020B0503020204020204" pitchFamily="34" charset="-122"/>
                        </a:rPr>
                        <a:t>国密改造</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sz="1100" dirty="0">
                          <a:solidFill>
                            <a:srgbClr val="000000"/>
                          </a:solidFill>
                          <a:effectLst/>
                          <a:latin typeface="Microsoft YaHei" panose="020B0503020204020204" pitchFamily="34" charset="-122"/>
                          <a:ea typeface="Microsoft YaHei" panose="020B0503020204020204" pitchFamily="34" charset="-122"/>
                        </a:rPr>
                        <a:t>Modular crypto</a:t>
                      </a:r>
                      <a:r>
                        <a:rPr lang="zh-CN" altLang="en-US" sz="1100" dirty="0">
                          <a:solidFill>
                            <a:srgbClr val="000000"/>
                          </a:solidFill>
                          <a:effectLst/>
                          <a:latin typeface="Microsoft YaHei" panose="020B0503020204020204" pitchFamily="34" charset="-122"/>
                          <a:ea typeface="Microsoft YaHei" panose="020B0503020204020204" pitchFamily="34" charset="-122"/>
                        </a:rPr>
                        <a:t>提案</a:t>
                      </a:r>
                      <a:endParaRPr lang="en-US" altLang="zh-CN" sz="1100" dirty="0">
                        <a:solidFill>
                          <a:srgbClr val="000000"/>
                        </a:solidFill>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altLang="zh-CN" sz="1100">
                          <a:solidFill>
                            <a:srgbClr val="000000"/>
                          </a:solidFill>
                          <a:effectLst/>
                          <a:latin typeface="Microsoft YaHei" panose="020B0503020204020204" pitchFamily="34" charset="-122"/>
                          <a:ea typeface="Microsoft YaHei" panose="020B0503020204020204" pitchFamily="34" charset="-122"/>
                        </a:rPr>
                        <a:t>workshop</a:t>
                      </a:r>
                      <a:r>
                        <a:rPr lang="zh-CN" altLang="en-US" sz="1100">
                          <a:solidFill>
                            <a:srgbClr val="000000"/>
                          </a:solidFill>
                          <a:effectLst/>
                          <a:latin typeface="Microsoft YaHei" panose="020B0503020204020204" pitchFamily="34" charset="-122"/>
                          <a:ea typeface="Microsoft YaHei" panose="020B0503020204020204" pitchFamily="34" charset="-122"/>
                        </a:rPr>
                        <a:t>与</a:t>
                      </a:r>
                      <a:r>
                        <a:rPr lang="en-US" altLang="zh-CN" sz="1100" dirty="0">
                          <a:solidFill>
                            <a:srgbClr val="000000"/>
                          </a:solidFill>
                          <a:effectLst/>
                          <a:latin typeface="Microsoft YaHei" panose="020B0503020204020204" pitchFamily="34" charset="-122"/>
                          <a:ea typeface="Microsoft YaHei" panose="020B0503020204020204" pitchFamily="34" charset="-122"/>
                        </a:rPr>
                        <a:t>wiki</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217029"/>
                  </a:ext>
                </a:extLst>
              </a:tr>
              <a:tr h="833238">
                <a:tc>
                  <a:txBody>
                    <a:bodyPr/>
                    <a:lstStyle/>
                    <a:p>
                      <a:r>
                        <a:rPr lang="zh-CN" altLang="en-US" sz="1100">
                          <a:solidFill>
                            <a:srgbClr val="000000"/>
                          </a:solidFill>
                          <a:effectLst/>
                          <a:latin typeface="Microsoft YaHei" panose="020B0503020204020204" pitchFamily="34" charset="-122"/>
                          <a:ea typeface="Microsoft YaHei" panose="020B0503020204020204" pitchFamily="34" charset="-122"/>
                        </a:rPr>
                        <a:t>国际化与教育小组</a:t>
                      </a:r>
                      <a:endParaRPr lang="zh-CN" altLang="en-US" sz="110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595959"/>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595959"/>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超级账本项目文档翻译</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相关博客、文章翻译</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提供翻译工具</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制作发布教程和资料</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595959"/>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已完成</a:t>
                      </a:r>
                      <a:r>
                        <a:rPr lang="en-US" sz="1100" dirty="0">
                          <a:solidFill>
                            <a:srgbClr val="000000"/>
                          </a:solidFill>
                          <a:effectLst/>
                          <a:latin typeface="Microsoft YaHei" panose="020B0503020204020204" pitchFamily="34" charset="-122"/>
                          <a:ea typeface="Microsoft YaHei" panose="020B0503020204020204" pitchFamily="34" charset="-122"/>
                        </a:rPr>
                        <a:t>Fabric 1.4/2.2</a:t>
                      </a:r>
                      <a:r>
                        <a:rPr lang="zh-CN" altLang="en-US" sz="1100" dirty="0">
                          <a:solidFill>
                            <a:srgbClr val="000000"/>
                          </a:solidFill>
                          <a:effectLst/>
                          <a:latin typeface="Microsoft YaHei" panose="020B0503020204020204" pitchFamily="34" charset="-122"/>
                          <a:ea typeface="Microsoft YaHei" panose="020B0503020204020204" pitchFamily="34" charset="-122"/>
                        </a:rPr>
                        <a:t>翻译</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支持国际社区进行其他语言的本地化工作</a:t>
                      </a:r>
                      <a:endParaRPr lang="zh-CN" altLang="en-US" sz="1100" dirty="0">
                        <a:effectLst/>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100" dirty="0">
                          <a:solidFill>
                            <a:srgbClr val="000000"/>
                          </a:solidFill>
                          <a:effectLst/>
                          <a:latin typeface="Microsoft YaHei" panose="020B0503020204020204" pitchFamily="34" charset="-122"/>
                          <a:ea typeface="Microsoft YaHei" panose="020B0503020204020204" pitchFamily="34" charset="-122"/>
                        </a:rPr>
                        <a:t>已发布</a:t>
                      </a:r>
                      <a:r>
                        <a:rPr lang="en-US" altLang="zh-CN" sz="1100" dirty="0">
                          <a:solidFill>
                            <a:srgbClr val="000000"/>
                          </a:solidFill>
                          <a:effectLst/>
                          <a:latin typeface="Microsoft YaHei" panose="020B0503020204020204" pitchFamily="34" charset="-122"/>
                          <a:ea typeface="Microsoft YaHei" panose="020B0503020204020204" pitchFamily="34" charset="-122"/>
                        </a:rPr>
                        <a:t>7</a:t>
                      </a:r>
                      <a:r>
                        <a:rPr lang="zh-CN" altLang="en-US" sz="1100" dirty="0">
                          <a:solidFill>
                            <a:srgbClr val="000000"/>
                          </a:solidFill>
                          <a:effectLst/>
                          <a:latin typeface="Microsoft YaHei" panose="020B0503020204020204" pitchFamily="34" charset="-122"/>
                          <a:ea typeface="Microsoft YaHei" panose="020B0503020204020204" pitchFamily="34" charset="-122"/>
                        </a:rPr>
                        <a:t>个视频教程</a:t>
                      </a:r>
                      <a:endParaRPr lang="zh-CN" altLang="en-US" sz="1100" dirty="0">
                        <a:effectLst/>
                        <a:latin typeface="Microsoft YaHei" panose="020B0503020204020204" pitchFamily="34" charset="-122"/>
                        <a:ea typeface="Microsoft YaHei" panose="020B0503020204020204" pitchFamily="34" charset="-122"/>
                      </a:endParaRPr>
                    </a:p>
                  </a:txBody>
                  <a:tcPr marL="22337" marR="22337" marT="22337" marB="22337" anchor="ctr">
                    <a:lnL w="9525" cap="flat" cmpd="sng" algn="ctr">
                      <a:solidFill>
                        <a:srgbClr val="000000"/>
                      </a:solidFill>
                      <a:prstDash val="solid"/>
                      <a:round/>
                      <a:headEnd type="none" w="med" len="med"/>
                      <a:tailEnd type="none" w="med" len="med"/>
                    </a:lnL>
                    <a:lnR w="9525" cap="flat" cmpd="sng" algn="ctr">
                      <a:solidFill>
                        <a:srgbClr val="595959"/>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595959"/>
                      </a:solidFill>
                      <a:prstDash val="solid"/>
                      <a:round/>
                      <a:headEnd type="none" w="med" len="med"/>
                      <a:tailEnd type="none" w="med" len="med"/>
                    </a:lnB>
                  </a:tcPr>
                </a:tc>
                <a:extLst>
                  <a:ext uri="{0D108BD9-81ED-4DB2-BD59-A6C34878D82A}">
                    <a16:rowId xmlns:a16="http://schemas.microsoft.com/office/drawing/2014/main" val="3707097178"/>
                  </a:ext>
                </a:extLst>
              </a:tr>
            </a:tbl>
          </a:graphicData>
        </a:graphic>
      </p:graphicFrame>
    </p:spTree>
    <p:extLst>
      <p:ext uri="{BB962C8B-B14F-4D97-AF65-F5344CB8AC3E}">
        <p14:creationId xmlns:p14="http://schemas.microsoft.com/office/powerpoint/2010/main" val="68044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15" name="图片 14">
            <a:extLst>
              <a:ext uri="{FF2B5EF4-FFF2-40B4-BE49-F238E27FC236}">
                <a16:creationId xmlns:a16="http://schemas.microsoft.com/office/drawing/2014/main" id="{E1014328-1581-45BA-901C-16D6E172C6E5}"/>
              </a:ext>
            </a:extLst>
          </p:cNvPr>
          <p:cNvPicPr>
            <a:picLocks noChangeAspect="1"/>
          </p:cNvPicPr>
          <p:nvPr/>
        </p:nvPicPr>
        <p:blipFill>
          <a:blip r:embed="rId3"/>
          <a:stretch>
            <a:fillRect/>
          </a:stretch>
        </p:blipFill>
        <p:spPr>
          <a:xfrm>
            <a:off x="4476390" y="1629478"/>
            <a:ext cx="2028571" cy="1923810"/>
          </a:xfrm>
          <a:prstGeom prst="rect">
            <a:avLst/>
          </a:prstGeom>
        </p:spPr>
      </p:pic>
      <p:pic>
        <p:nvPicPr>
          <p:cNvPr id="7" name="图片 6" descr="图形用户界面&#10;&#10;描述已自动生成">
            <a:extLst>
              <a:ext uri="{FF2B5EF4-FFF2-40B4-BE49-F238E27FC236}">
                <a16:creationId xmlns:a16="http://schemas.microsoft.com/office/drawing/2014/main" id="{CF85043E-D8F6-4E98-BF16-17BA32BBE207}"/>
              </a:ext>
            </a:extLst>
          </p:cNvPr>
          <p:cNvPicPr>
            <a:picLocks noChangeAspect="1"/>
          </p:cNvPicPr>
          <p:nvPr/>
        </p:nvPicPr>
        <p:blipFill>
          <a:blip r:embed="rId4"/>
          <a:stretch>
            <a:fillRect/>
          </a:stretch>
        </p:blipFill>
        <p:spPr>
          <a:xfrm>
            <a:off x="4925718" y="895930"/>
            <a:ext cx="2610778" cy="1467096"/>
          </a:xfrm>
          <a:prstGeom prst="rect">
            <a:avLst/>
          </a:prstGeom>
        </p:spPr>
      </p:pic>
      <p:sp>
        <p:nvSpPr>
          <p:cNvPr id="240" name="Google Shape;240;p23"/>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uFill>
                  <a:noFill/>
                </a:uFill>
                <a:hlinkClick r:id="rId5"/>
              </a:rPr>
              <a:t>Event Organization</a:t>
            </a:r>
            <a:endParaRPr b="0"/>
          </a:p>
        </p:txBody>
      </p:sp>
      <p:sp>
        <p:nvSpPr>
          <p:cNvPr id="241" name="Google Shape;241;p23"/>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TWGC organizes meetups and webinars regularly</a:t>
            </a:r>
            <a:endParaRPr sz="1100" dirty="0"/>
          </a:p>
        </p:txBody>
      </p:sp>
      <p:pic>
        <p:nvPicPr>
          <p:cNvPr id="3" name="图片 2">
            <a:extLst>
              <a:ext uri="{FF2B5EF4-FFF2-40B4-BE49-F238E27FC236}">
                <a16:creationId xmlns:a16="http://schemas.microsoft.com/office/drawing/2014/main" id="{03E71398-DA79-4AB4-A1B9-0BC3ECD70E07}"/>
              </a:ext>
            </a:extLst>
          </p:cNvPr>
          <p:cNvPicPr>
            <a:picLocks noChangeAspect="1"/>
          </p:cNvPicPr>
          <p:nvPr/>
        </p:nvPicPr>
        <p:blipFill>
          <a:blip r:embed="rId6"/>
          <a:stretch>
            <a:fillRect/>
          </a:stretch>
        </p:blipFill>
        <p:spPr>
          <a:xfrm>
            <a:off x="7750211" y="658241"/>
            <a:ext cx="1239157" cy="1099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图片包含 文本&#10;&#10;描述已自动生成">
            <a:extLst>
              <a:ext uri="{FF2B5EF4-FFF2-40B4-BE49-F238E27FC236}">
                <a16:creationId xmlns:a16="http://schemas.microsoft.com/office/drawing/2014/main" id="{FE9C9A1E-3489-4FAE-8E78-CD621EEC0C6C}"/>
              </a:ext>
            </a:extLst>
          </p:cNvPr>
          <p:cNvPicPr>
            <a:picLocks noChangeAspect="1"/>
          </p:cNvPicPr>
          <p:nvPr/>
        </p:nvPicPr>
        <p:blipFill>
          <a:blip r:embed="rId7"/>
          <a:stretch>
            <a:fillRect/>
          </a:stretch>
        </p:blipFill>
        <p:spPr>
          <a:xfrm>
            <a:off x="6916879" y="2137082"/>
            <a:ext cx="2137889" cy="908602"/>
          </a:xfrm>
          <a:prstGeom prst="rect">
            <a:avLst/>
          </a:prstGeom>
        </p:spPr>
      </p:pic>
      <p:pic>
        <p:nvPicPr>
          <p:cNvPr id="13" name="图片 12">
            <a:extLst>
              <a:ext uri="{FF2B5EF4-FFF2-40B4-BE49-F238E27FC236}">
                <a16:creationId xmlns:a16="http://schemas.microsoft.com/office/drawing/2014/main" id="{8846A7FE-0630-42C7-ABFA-68874E994D3C}"/>
              </a:ext>
            </a:extLst>
          </p:cNvPr>
          <p:cNvPicPr>
            <a:picLocks noChangeAspect="1"/>
          </p:cNvPicPr>
          <p:nvPr/>
        </p:nvPicPr>
        <p:blipFill>
          <a:blip r:embed="rId8"/>
          <a:stretch>
            <a:fillRect/>
          </a:stretch>
        </p:blipFill>
        <p:spPr>
          <a:xfrm>
            <a:off x="42625" y="3380307"/>
            <a:ext cx="9144000" cy="17631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participate</a:t>
            </a:r>
            <a:endParaRPr/>
          </a:p>
        </p:txBody>
      </p:sp>
      <p:sp>
        <p:nvSpPr>
          <p:cNvPr id="248" name="Google Shape;248;p24"/>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All are Welcome!</a:t>
            </a:r>
            <a:endParaRPr/>
          </a:p>
        </p:txBody>
      </p:sp>
      <p:pic>
        <p:nvPicPr>
          <p:cNvPr id="249" name="Google Shape;249;p24"/>
          <p:cNvPicPr preferRelativeResize="0"/>
          <p:nvPr/>
        </p:nvPicPr>
        <p:blipFill>
          <a:blip r:embed="rId3">
            <a:alphaModFix/>
          </a:blip>
          <a:stretch>
            <a:fillRect/>
          </a:stretch>
        </p:blipFill>
        <p:spPr>
          <a:xfrm>
            <a:off x="4178575" y="488350"/>
            <a:ext cx="4808301" cy="46275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Good first...</a:t>
            </a:r>
            <a:endParaRPr dirty="0"/>
          </a:p>
        </p:txBody>
      </p:sp>
      <p:sp>
        <p:nvSpPr>
          <p:cNvPr id="267" name="Google Shape;267;p26"/>
          <p:cNvSpPr txBox="1">
            <a:spLocks noGrp="1"/>
          </p:cNvSpPr>
          <p:nvPr>
            <p:ph type="body" idx="1"/>
          </p:nvPr>
        </p:nvSpPr>
        <p:spPr>
          <a:xfrm>
            <a:off x="730000" y="2009400"/>
            <a:ext cx="3927458" cy="1597500"/>
          </a:xfrm>
          <a:prstGeom prst="rect">
            <a:avLst/>
          </a:prstGeom>
        </p:spPr>
        <p:txBody>
          <a:bodyPr spcFirstLastPara="1" wrap="square" lIns="91425" tIns="91425" rIns="91425" bIns="91425" anchor="t" anchorCtr="0">
            <a:noAutofit/>
          </a:bodyPr>
          <a:lstStyle/>
          <a:p>
            <a:pPr marL="146050" lvl="0" indent="0">
              <a:buNone/>
            </a:pPr>
            <a:r>
              <a:rPr lang="en-GB" sz="1400" u="sng" dirty="0">
                <a:solidFill>
                  <a:srgbClr val="000000"/>
                </a:solidFill>
              </a:rPr>
              <a:t>“Collaboration and Scenario” </a:t>
            </a:r>
          </a:p>
          <a:p>
            <a:pPr>
              <a:buFont typeface="Lato"/>
              <a:buChar char="-"/>
            </a:pPr>
            <a:r>
              <a:rPr lang="en-GB" altLang="zh-CN" dirty="0"/>
              <a:t>Revive “Fabric </a:t>
            </a:r>
            <a:r>
              <a:rPr lang="en-GB" altLang="zh-CN" dirty="0" err="1"/>
              <a:t>interopt</a:t>
            </a:r>
            <a:r>
              <a:rPr lang="en-GB" altLang="zh-CN" dirty="0"/>
              <a:t>”: fabric conformance</a:t>
            </a:r>
          </a:p>
          <a:p>
            <a:pPr>
              <a:buFont typeface="Lato"/>
              <a:buChar char="-"/>
            </a:pPr>
            <a:r>
              <a:rPr lang="en-GB" altLang="zh-CN" dirty="0"/>
              <a:t>Hyperledger +: cross domain use case</a:t>
            </a:r>
            <a:endParaRPr lang="en-US" altLang="zh-CN" dirty="0"/>
          </a:p>
          <a:p>
            <a:pPr>
              <a:buFont typeface="Lato"/>
              <a:buChar char="-"/>
            </a:pPr>
            <a:r>
              <a:rPr lang="en-GB" altLang="zh-CN" dirty="0"/>
              <a:t>Proposal: </a:t>
            </a:r>
            <a:r>
              <a:rPr lang="en-GB" altLang="zh-CN" dirty="0" err="1"/>
              <a:t>CrossChain</a:t>
            </a:r>
            <a:r>
              <a:rPr lang="en-GB" altLang="zh-CN" dirty="0"/>
              <a:t> </a:t>
            </a:r>
            <a:r>
              <a:rPr lang="en-GB" altLang="zh-CN" dirty="0" err="1"/>
              <a:t>TaskForce</a:t>
            </a:r>
            <a:endParaRPr lang="en-GB" altLang="zh-CN" dirty="0"/>
          </a:p>
          <a:p>
            <a:pPr>
              <a:buFont typeface="Lato"/>
              <a:buChar char="-"/>
            </a:pPr>
            <a:r>
              <a:rPr lang="en-US" altLang="zh-CN" dirty="0"/>
              <a:t>Revive “PSWG”</a:t>
            </a:r>
            <a:endParaRPr lang="en-GB" altLang="zh-CN" dirty="0"/>
          </a:p>
        </p:txBody>
      </p:sp>
      <p:sp>
        <p:nvSpPr>
          <p:cNvPr id="32" name="Google Shape;267;p26">
            <a:extLst>
              <a:ext uri="{FF2B5EF4-FFF2-40B4-BE49-F238E27FC236}">
                <a16:creationId xmlns:a16="http://schemas.microsoft.com/office/drawing/2014/main" id="{B30E0429-3C65-48D6-A67C-4B5900DD5F67}"/>
              </a:ext>
            </a:extLst>
          </p:cNvPr>
          <p:cNvSpPr txBox="1">
            <a:spLocks/>
          </p:cNvSpPr>
          <p:nvPr/>
        </p:nvSpPr>
        <p:spPr>
          <a:xfrm>
            <a:off x="5113100" y="2009400"/>
            <a:ext cx="3300900" cy="2460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GB" altLang="zh-CN" sz="1400" u="sng" dirty="0">
                <a:solidFill>
                  <a:srgbClr val="000000"/>
                </a:solidFill>
              </a:rPr>
              <a:t>“Events Organization”</a:t>
            </a:r>
            <a:endParaRPr lang="en-US" sz="1400" u="sng" dirty="0">
              <a:solidFill>
                <a:srgbClr val="000000"/>
              </a:solidFill>
            </a:endParaRPr>
          </a:p>
          <a:p>
            <a:pPr marL="146050" indent="0">
              <a:buNone/>
            </a:pPr>
            <a:r>
              <a:rPr lang="en-US" dirty="0"/>
              <a:t>Proposal for </a:t>
            </a:r>
            <a:r>
              <a:rPr lang="en-US"/>
              <a:t>next event</a:t>
            </a:r>
            <a:endParaRPr lang="en-US" dirty="0"/>
          </a:p>
          <a:p>
            <a:pPr marL="146050" indent="0">
              <a:buNone/>
            </a:pPr>
            <a:r>
              <a:rPr lang="en-GB" altLang="zh-CN" sz="1400" dirty="0">
                <a:solidFill>
                  <a:srgbClr val="000000"/>
                </a:solidFill>
                <a:sym typeface="Raleway"/>
                <a:hlinkClick r:id="rId3">
                  <a:extLst>
                    <a:ext uri="{A12FA001-AC4F-418D-AE19-62706E023703}">
                      <ahyp:hlinkClr xmlns:ahyp="http://schemas.microsoft.com/office/drawing/2018/hyperlinkcolor" val="tx"/>
                    </a:ext>
                  </a:extLst>
                </a:hlinkClick>
              </a:rPr>
              <a:t>“Development &amp; Innovation</a:t>
            </a:r>
            <a:r>
              <a:rPr lang="zh-CN" altLang="en-US" sz="1400" dirty="0">
                <a:solidFill>
                  <a:srgbClr val="000000"/>
                </a:solidFill>
                <a:sym typeface="Raleway"/>
              </a:rPr>
              <a:t>”</a:t>
            </a:r>
            <a:endParaRPr lang="en-US" sz="1400" dirty="0">
              <a:solidFill>
                <a:srgbClr val="000000"/>
              </a:solidFill>
            </a:endParaRPr>
          </a:p>
          <a:p>
            <a:pPr marL="146050" indent="0">
              <a:buNone/>
            </a:pPr>
            <a:r>
              <a:rPr lang="en-US" dirty="0"/>
              <a:t>Show your support</a:t>
            </a:r>
          </a:p>
          <a:p>
            <a:pPr>
              <a:buFont typeface="Lato"/>
              <a:buChar char="-"/>
            </a:pPr>
            <a:r>
              <a:rPr lang="en-US" dirty="0"/>
              <a:t>All way </a:t>
            </a:r>
            <a:r>
              <a:rPr lang="en-US" dirty="0" err="1"/>
              <a:t>Github</a:t>
            </a:r>
            <a:r>
              <a:rPr lang="en-US" dirty="0"/>
              <a:t> #hyperledger-TWGC</a:t>
            </a:r>
          </a:p>
          <a:p>
            <a:pPr>
              <a:buFont typeface="Lato"/>
              <a:buChar char="-"/>
            </a:pPr>
            <a:r>
              <a:rPr lang="en-US" dirty="0"/>
              <a:t>Attend any </a:t>
            </a:r>
            <a:r>
              <a:rPr lang="en-US" dirty="0" err="1"/>
              <a:t>TaskForce</a:t>
            </a:r>
            <a:r>
              <a:rPr lang="en-US" dirty="0"/>
              <a:t> meeting and let us jam!</a:t>
            </a:r>
          </a:p>
          <a:p>
            <a:pPr>
              <a:buFont typeface="Lato"/>
              <a:buChar char="-"/>
            </a:pPr>
            <a:r>
              <a:rPr lang="en-US" dirty="0"/>
              <a:t>Donate project and incubating</a:t>
            </a:r>
          </a:p>
          <a:p>
            <a:pPr marL="0" indent="0">
              <a:spcBef>
                <a:spcPts val="1600"/>
              </a:spcBef>
              <a:spcAft>
                <a:spcPts val="1600"/>
              </a:spcAft>
              <a:buFont typeface="Lato"/>
              <a:buNone/>
            </a:pPr>
            <a:endParaRPr lang="en-US"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573</Words>
  <Application>Microsoft Office PowerPoint</Application>
  <PresentationFormat>全屏显示(16:9)</PresentationFormat>
  <Paragraphs>90</Paragraphs>
  <Slides>10</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Microsoft YaHei Light</vt:lpstr>
      <vt:lpstr>Proxima Nova</vt:lpstr>
      <vt:lpstr>Microsoft YaHei</vt:lpstr>
      <vt:lpstr>Arial</vt:lpstr>
      <vt:lpstr>Lato</vt:lpstr>
      <vt:lpstr>Raleway</vt:lpstr>
      <vt:lpstr>Streamline</vt:lpstr>
      <vt:lpstr>Hyperledger Technical Working Group China</vt:lpstr>
      <vt:lpstr>PowerPoint 演示文稿</vt:lpstr>
      <vt:lpstr>Scope</vt:lpstr>
      <vt:lpstr>Communication </vt:lpstr>
      <vt:lpstr>Working Areas</vt:lpstr>
      <vt:lpstr>PowerPoint 演示文稿</vt:lpstr>
      <vt:lpstr>Event Organization</vt:lpstr>
      <vt:lpstr>How to participate</vt:lpstr>
      <vt:lpstr>Good first...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Hyperledger Technical Working Group China</dc:title>
  <cp:lastModifiedBy>刘 宇翔</cp:lastModifiedBy>
  <cp:revision>22</cp:revision>
  <dcterms:modified xsi:type="dcterms:W3CDTF">2021-10-25T06:36:21Z</dcterms:modified>
</cp:coreProperties>
</file>